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20"/>
  </p:notesMasterIdLst>
  <p:handoutMasterIdLst>
    <p:handoutMasterId r:id="rId21"/>
  </p:handoutMasterIdLst>
  <p:sldIdLst>
    <p:sldId id="1242" r:id="rId6"/>
    <p:sldId id="1340" r:id="rId7"/>
    <p:sldId id="1341" r:id="rId8"/>
    <p:sldId id="1342" r:id="rId9"/>
    <p:sldId id="1346" r:id="rId10"/>
    <p:sldId id="1345" r:id="rId11"/>
    <p:sldId id="1343" r:id="rId12"/>
    <p:sldId id="1347" r:id="rId13"/>
    <p:sldId id="1344" r:id="rId14"/>
    <p:sldId id="1310" r:id="rId15"/>
    <p:sldId id="1348" r:id="rId16"/>
    <p:sldId id="1312" r:id="rId17"/>
    <p:sldId id="1313" r:id="rId18"/>
    <p:sldId id="1314" r:id="rId19"/>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387D750-615C-4F0D-BDC4-13D8F2242D3F}">
          <p14:sldIdLst>
            <p14:sldId id="1242"/>
            <p14:sldId id="1340"/>
            <p14:sldId id="1341"/>
            <p14:sldId id="1342"/>
            <p14:sldId id="1346"/>
            <p14:sldId id="1345"/>
            <p14:sldId id="1343"/>
            <p14:sldId id="1347"/>
            <p14:sldId id="1344"/>
            <p14:sldId id="1310"/>
            <p14:sldId id="1348"/>
            <p14:sldId id="1312"/>
            <p14:sldId id="1313"/>
            <p14:sldId id="131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36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696"/>
    <a:srgbClr val="EB3C00"/>
    <a:srgbClr val="0072C6"/>
    <a:srgbClr val="0088EE"/>
    <a:srgbClr val="2D82FF"/>
    <a:srgbClr val="FFFF99"/>
    <a:srgbClr val="0042AC"/>
    <a:srgbClr val="D2D2D2"/>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96" autoAdjust="0"/>
    <p:restoredTop sz="66894" autoAdjust="0"/>
  </p:normalViewPr>
  <p:slideViewPr>
    <p:cSldViewPr snapToGrid="0">
      <p:cViewPr varScale="1">
        <p:scale>
          <a:sx n="79" d="100"/>
          <a:sy n="79" d="100"/>
        </p:scale>
        <p:origin x="1602" y="78"/>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3780" y="102"/>
      </p:cViewPr>
      <p:guideLst>
        <p:guide orient="horz" pos="2904"/>
        <p:guide pos="2183"/>
        <p:guide orient="horz" pos="2952"/>
        <p:guide pos="2232"/>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A3EFBE-D152-4C96-8777-AB1862609997}" type="doc">
      <dgm:prSet loTypeId="urn:microsoft.com/office/officeart/2005/8/layout/hList1" loCatId="list" qsTypeId="urn:microsoft.com/office/officeart/2005/8/quickstyle/simple2" qsCatId="simple" csTypeId="urn:microsoft.com/office/officeart/2005/8/colors/accent1_3" csCatId="accent1" phldr="1"/>
      <dgm:spPr/>
      <dgm:t>
        <a:bodyPr/>
        <a:lstStyle/>
        <a:p>
          <a:endParaRPr lang="en-US"/>
        </a:p>
      </dgm:t>
    </dgm:pt>
    <dgm:pt modelId="{D3F22B3D-9770-43AA-A1EB-A2A9DC6605A9}">
      <dgm:prSet phldrT="[Text]"/>
      <dgm:spPr/>
      <dgm:t>
        <a:bodyPr/>
        <a:lstStyle/>
        <a:p>
          <a:r>
            <a:rPr lang="en-US" dirty="0" smtClean="0">
              <a:latin typeface="Segoe UI" pitchFamily="34" charset="0"/>
              <a:ea typeface="Segoe UI" pitchFamily="34" charset="0"/>
              <a:cs typeface="Segoe UI" pitchFamily="34" charset="0"/>
            </a:rPr>
            <a:t>Classic - Full trust solutions</a:t>
          </a:r>
          <a:endParaRPr lang="en-US" dirty="0">
            <a:latin typeface="Segoe UI" pitchFamily="34" charset="0"/>
            <a:ea typeface="Segoe UI" pitchFamily="34" charset="0"/>
            <a:cs typeface="Segoe UI" pitchFamily="34" charset="0"/>
          </a:endParaRPr>
        </a:p>
      </dgm:t>
    </dgm:pt>
    <dgm:pt modelId="{917A7B8F-4875-416B-8554-6A36FC9E939B}" type="parTrans" cxnId="{67ED36E0-DFD0-4693-BD6D-40173A8664BA}">
      <dgm:prSet/>
      <dgm:spPr/>
      <dgm:t>
        <a:bodyPr/>
        <a:lstStyle/>
        <a:p>
          <a:endParaRPr lang="en-US"/>
        </a:p>
      </dgm:t>
    </dgm:pt>
    <dgm:pt modelId="{CCC1A30E-87CE-4ECE-B813-125F911B4C67}" type="sibTrans" cxnId="{67ED36E0-DFD0-4693-BD6D-40173A8664BA}">
      <dgm:prSet/>
      <dgm:spPr/>
      <dgm:t>
        <a:bodyPr/>
        <a:lstStyle/>
        <a:p>
          <a:endParaRPr lang="en-US"/>
        </a:p>
      </dgm:t>
    </dgm:pt>
    <dgm:pt modelId="{9DA0D8F9-C4E6-4D9C-A2E4-269C0038FA05}">
      <dgm:prSet phldrT="[Text]"/>
      <dgm:spPr/>
      <dgm:t>
        <a:bodyPr/>
        <a:lstStyle/>
        <a:p>
          <a:pPr marL="180000" indent="-180000"/>
          <a:r>
            <a:rPr lang="en-US" dirty="0" smtClean="0">
              <a:latin typeface="Segoe UI" pitchFamily="34" charset="0"/>
              <a:ea typeface="Segoe UI" pitchFamily="34" charset="0"/>
              <a:cs typeface="Segoe UI" pitchFamily="34" charset="0"/>
            </a:rPr>
            <a:t>ISV solutions</a:t>
          </a:r>
          <a:endParaRPr lang="en-US" dirty="0">
            <a:latin typeface="Segoe UI" pitchFamily="34" charset="0"/>
            <a:ea typeface="Segoe UI" pitchFamily="34" charset="0"/>
            <a:cs typeface="Segoe UI" pitchFamily="34" charset="0"/>
          </a:endParaRPr>
        </a:p>
      </dgm:t>
    </dgm:pt>
    <dgm:pt modelId="{79B246D2-F325-4A84-BE94-280A3A9CC400}" type="parTrans" cxnId="{00BB6287-4E99-49B3-8E9B-4D93D6804B92}">
      <dgm:prSet/>
      <dgm:spPr/>
      <dgm:t>
        <a:bodyPr/>
        <a:lstStyle/>
        <a:p>
          <a:endParaRPr lang="en-US"/>
        </a:p>
      </dgm:t>
    </dgm:pt>
    <dgm:pt modelId="{1CF12211-6606-4C84-86B5-657FD35CD388}" type="sibTrans" cxnId="{00BB6287-4E99-49B3-8E9B-4D93D6804B92}">
      <dgm:prSet/>
      <dgm:spPr/>
      <dgm:t>
        <a:bodyPr/>
        <a:lstStyle/>
        <a:p>
          <a:endParaRPr lang="en-US"/>
        </a:p>
      </dgm:t>
    </dgm:pt>
    <dgm:pt modelId="{18F0396C-A264-4D07-BFD8-88627524926B}">
      <dgm:prSet phldrT="[Text]"/>
      <dgm:spPr/>
      <dgm:t>
        <a:bodyPr/>
        <a:lstStyle/>
        <a:p>
          <a:r>
            <a:rPr lang="en-US" dirty="0" smtClean="0">
              <a:effectLst>
                <a:outerShdw blurRad="38100" dist="38100" dir="2700000" algn="tl">
                  <a:srgbClr val="000000">
                    <a:alpha val="43137"/>
                  </a:srgbClr>
                </a:outerShdw>
              </a:effectLst>
              <a:latin typeface="Segoe UI" pitchFamily="34" charset="0"/>
              <a:ea typeface="Segoe UI" pitchFamily="34" charset="0"/>
              <a:cs typeface="Segoe UI" pitchFamily="34" charset="0"/>
            </a:rPr>
            <a:t>Client Side Solutions</a:t>
          </a:r>
          <a:endParaRPr lang="en-US" dirty="0">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dgm:t>
    </dgm:pt>
    <dgm:pt modelId="{4D3B99DA-A11B-4A86-8D99-829E1658D56B}" type="parTrans" cxnId="{B5702821-1D9D-44D9-A56F-33128C44FCDF}">
      <dgm:prSet/>
      <dgm:spPr/>
      <dgm:t>
        <a:bodyPr/>
        <a:lstStyle/>
        <a:p>
          <a:endParaRPr lang="en-US"/>
        </a:p>
      </dgm:t>
    </dgm:pt>
    <dgm:pt modelId="{88749490-BB34-4F4F-8BC1-C27D3ABD12BE}" type="sibTrans" cxnId="{B5702821-1D9D-44D9-A56F-33128C44FCDF}">
      <dgm:prSet/>
      <dgm:spPr/>
      <dgm:t>
        <a:bodyPr/>
        <a:lstStyle/>
        <a:p>
          <a:endParaRPr lang="en-US"/>
        </a:p>
      </dgm:t>
    </dgm:pt>
    <dgm:pt modelId="{48928369-A2E2-4E7A-A326-14BF69087418}">
      <dgm:prSet phldrT="[Text]"/>
      <dgm:spPr/>
      <dgm:t>
        <a:bodyPr/>
        <a:lstStyle/>
        <a:p>
          <a:pPr marL="180000" indent="-180000"/>
          <a:r>
            <a:rPr lang="en-US" dirty="0" smtClean="0">
              <a:latin typeface="Segoe UI" pitchFamily="34" charset="0"/>
              <a:ea typeface="Segoe UI" pitchFamily="34" charset="0"/>
              <a:cs typeface="Segoe UI" pitchFamily="34" charset="0"/>
            </a:rPr>
            <a:t>Remote provisioning for elements</a:t>
          </a:r>
          <a:endParaRPr lang="en-US" dirty="0">
            <a:latin typeface="Segoe UI" pitchFamily="34" charset="0"/>
            <a:ea typeface="Segoe UI" pitchFamily="34" charset="0"/>
            <a:cs typeface="Segoe UI" pitchFamily="34" charset="0"/>
          </a:endParaRPr>
        </a:p>
      </dgm:t>
    </dgm:pt>
    <dgm:pt modelId="{BCC6EBB4-ECC8-44A2-B5CB-07B9B7150BF0}" type="parTrans" cxnId="{9C71F140-CF06-42CA-AE7A-A63D48EAACE2}">
      <dgm:prSet/>
      <dgm:spPr/>
      <dgm:t>
        <a:bodyPr/>
        <a:lstStyle/>
        <a:p>
          <a:endParaRPr lang="en-US"/>
        </a:p>
      </dgm:t>
    </dgm:pt>
    <dgm:pt modelId="{C21B15F8-E9BE-485A-9F75-C402DAE69318}" type="sibTrans" cxnId="{9C71F140-CF06-42CA-AE7A-A63D48EAACE2}">
      <dgm:prSet/>
      <dgm:spPr/>
      <dgm:t>
        <a:bodyPr/>
        <a:lstStyle/>
        <a:p>
          <a:endParaRPr lang="en-US"/>
        </a:p>
      </dgm:t>
    </dgm:pt>
    <dgm:pt modelId="{894C641E-A83D-4EBB-95D3-0D6AD185F362}">
      <dgm:prSet phldrT="[Text]"/>
      <dgm:spPr/>
      <dgm:t>
        <a:bodyPr/>
        <a:lstStyle/>
        <a:p>
          <a:r>
            <a:rPr lang="en-US" dirty="0" smtClean="0">
              <a:latin typeface="Segoe UI" pitchFamily="34" charset="0"/>
              <a:ea typeface="Segoe UI" pitchFamily="34" charset="0"/>
              <a:cs typeface="Segoe UI" pitchFamily="34" charset="0"/>
            </a:rPr>
            <a:t>Store and corporate catalog</a:t>
          </a:r>
          <a:endParaRPr lang="en-US" dirty="0">
            <a:latin typeface="Segoe UI" pitchFamily="34" charset="0"/>
            <a:ea typeface="Segoe UI" pitchFamily="34" charset="0"/>
            <a:cs typeface="Segoe UI" pitchFamily="34" charset="0"/>
          </a:endParaRPr>
        </a:p>
      </dgm:t>
    </dgm:pt>
    <dgm:pt modelId="{5A5BFFAE-1AA4-4622-8686-ABCFD9328F9D}" type="parTrans" cxnId="{F32BA2F4-BE0C-48CE-BA7F-80CEAB7FFE2C}">
      <dgm:prSet/>
      <dgm:spPr/>
      <dgm:t>
        <a:bodyPr/>
        <a:lstStyle/>
        <a:p>
          <a:endParaRPr lang="en-US"/>
        </a:p>
      </dgm:t>
    </dgm:pt>
    <dgm:pt modelId="{E5CD2DDC-AB39-4483-895C-4A095197A5BF}" type="sibTrans" cxnId="{F32BA2F4-BE0C-48CE-BA7F-80CEAB7FFE2C}">
      <dgm:prSet/>
      <dgm:spPr/>
      <dgm:t>
        <a:bodyPr/>
        <a:lstStyle/>
        <a:p>
          <a:endParaRPr lang="en-US"/>
        </a:p>
      </dgm:t>
    </dgm:pt>
    <dgm:pt modelId="{E1AA1CB0-4CC9-4D76-B126-BDEDAA124EB1}">
      <dgm:prSet phldrT="[Text]"/>
      <dgm:spPr/>
      <dgm:t>
        <a:bodyPr/>
        <a:lstStyle/>
        <a:p>
          <a:pPr marL="180000" indent="-180000"/>
          <a:r>
            <a:rPr lang="en-US" dirty="0" smtClean="0">
              <a:latin typeface="Segoe UI" pitchFamily="34" charset="0"/>
              <a:ea typeface="Segoe UI" pitchFamily="34" charset="0"/>
              <a:cs typeface="Segoe UI" pitchFamily="34" charset="0"/>
            </a:rPr>
            <a:t>App catalog based solution</a:t>
          </a:r>
          <a:endParaRPr lang="en-US" dirty="0">
            <a:latin typeface="Segoe UI" pitchFamily="34" charset="0"/>
            <a:ea typeface="Segoe UI" pitchFamily="34" charset="0"/>
            <a:cs typeface="Segoe UI" pitchFamily="34" charset="0"/>
          </a:endParaRPr>
        </a:p>
      </dgm:t>
    </dgm:pt>
    <dgm:pt modelId="{CF51C9DC-1C8C-434A-BF19-6D38A29F1E3D}" type="parTrans" cxnId="{D5EAAC01-1B65-4282-8D2A-9455B059E89E}">
      <dgm:prSet/>
      <dgm:spPr/>
      <dgm:t>
        <a:bodyPr/>
        <a:lstStyle/>
        <a:p>
          <a:endParaRPr lang="en-US"/>
        </a:p>
      </dgm:t>
    </dgm:pt>
    <dgm:pt modelId="{EB6B4F4C-09FF-4EE9-A759-66803155D0A0}" type="sibTrans" cxnId="{D5EAAC01-1B65-4282-8D2A-9455B059E89E}">
      <dgm:prSet/>
      <dgm:spPr/>
      <dgm:t>
        <a:bodyPr/>
        <a:lstStyle/>
        <a:p>
          <a:endParaRPr lang="en-US"/>
        </a:p>
      </dgm:t>
    </dgm:pt>
    <dgm:pt modelId="{89FC8351-6838-4D94-AA45-53D4370CC54B}">
      <dgm:prSet phldrT="[Text]"/>
      <dgm:spPr/>
      <dgm:t>
        <a:bodyPr/>
        <a:lstStyle/>
        <a:p>
          <a:pPr marL="180000" indent="-180000"/>
          <a:r>
            <a:rPr lang="en-US" dirty="0" smtClean="0">
              <a:latin typeface="Segoe UI" pitchFamily="34" charset="0"/>
              <a:ea typeface="Segoe UI" pitchFamily="34" charset="0"/>
              <a:cs typeface="Segoe UI" pitchFamily="34" charset="0"/>
            </a:rPr>
            <a:t>Custom service applications</a:t>
          </a:r>
          <a:endParaRPr lang="en-US" dirty="0">
            <a:latin typeface="Segoe UI" pitchFamily="34" charset="0"/>
            <a:ea typeface="Segoe UI" pitchFamily="34" charset="0"/>
            <a:cs typeface="Segoe UI" pitchFamily="34" charset="0"/>
          </a:endParaRPr>
        </a:p>
      </dgm:t>
    </dgm:pt>
    <dgm:pt modelId="{544949E7-441A-42DD-BDD1-9CFD163E5624}" type="parTrans" cxnId="{FBACD6D8-0C3C-4F96-B99F-BCC9C0B19B1D}">
      <dgm:prSet/>
      <dgm:spPr/>
      <dgm:t>
        <a:bodyPr/>
        <a:lstStyle/>
        <a:p>
          <a:endParaRPr lang="en-US"/>
        </a:p>
      </dgm:t>
    </dgm:pt>
    <dgm:pt modelId="{B99552ED-70FB-4845-8A1C-2476764BF480}" type="sibTrans" cxnId="{FBACD6D8-0C3C-4F96-B99F-BCC9C0B19B1D}">
      <dgm:prSet/>
      <dgm:spPr/>
      <dgm:t>
        <a:bodyPr/>
        <a:lstStyle/>
        <a:p>
          <a:endParaRPr lang="en-US"/>
        </a:p>
      </dgm:t>
    </dgm:pt>
    <dgm:pt modelId="{203AA408-5D0C-4A6F-8877-27731B1514B7}">
      <dgm:prSet phldrT="[Text]"/>
      <dgm:spPr/>
      <dgm:t>
        <a:bodyPr/>
        <a:lstStyle/>
        <a:p>
          <a:pPr marL="180000" indent="-180000"/>
          <a:r>
            <a:rPr lang="en-US" dirty="0" smtClean="0">
              <a:latin typeface="Segoe UI" pitchFamily="34" charset="0"/>
              <a:ea typeface="Segoe UI" pitchFamily="34" charset="0"/>
              <a:cs typeface="Segoe UI" pitchFamily="34" charset="0"/>
            </a:rPr>
            <a:t>Custom WCF services</a:t>
          </a:r>
          <a:endParaRPr lang="en-US" dirty="0">
            <a:latin typeface="Segoe UI" pitchFamily="34" charset="0"/>
            <a:ea typeface="Segoe UI" pitchFamily="34" charset="0"/>
            <a:cs typeface="Segoe UI" pitchFamily="34" charset="0"/>
          </a:endParaRPr>
        </a:p>
      </dgm:t>
    </dgm:pt>
    <dgm:pt modelId="{30E5536A-068B-4286-9503-01F68E89F03F}" type="parTrans" cxnId="{47C1BF14-BEB1-40F3-A16B-ABD1AB86BC5A}">
      <dgm:prSet/>
      <dgm:spPr/>
      <dgm:t>
        <a:bodyPr/>
        <a:lstStyle/>
        <a:p>
          <a:endParaRPr lang="en-US"/>
        </a:p>
      </dgm:t>
    </dgm:pt>
    <dgm:pt modelId="{C13EC596-1177-45D3-85FF-7188881F3A3C}" type="sibTrans" cxnId="{47C1BF14-BEB1-40F3-A16B-ABD1AB86BC5A}">
      <dgm:prSet/>
      <dgm:spPr/>
      <dgm:t>
        <a:bodyPr/>
        <a:lstStyle/>
        <a:p>
          <a:endParaRPr lang="en-US"/>
        </a:p>
      </dgm:t>
    </dgm:pt>
    <dgm:pt modelId="{7CE19965-B7CE-4ADC-B540-DFBA7D5EAC48}">
      <dgm:prSet phldrT="[Text]"/>
      <dgm:spPr/>
      <dgm:t>
        <a:bodyPr/>
        <a:lstStyle/>
        <a:p>
          <a:pPr marL="180000" indent="-180000"/>
          <a:r>
            <a:rPr lang="en-US" dirty="0" smtClean="0">
              <a:latin typeface="Segoe UI" pitchFamily="34" charset="0"/>
              <a:ea typeface="Segoe UI" pitchFamily="34" charset="0"/>
              <a:cs typeface="Segoe UI" pitchFamily="34" charset="0"/>
            </a:rPr>
            <a:t>Platform level customizations to on-premises</a:t>
          </a:r>
          <a:endParaRPr lang="en-US" dirty="0">
            <a:latin typeface="Segoe UI" pitchFamily="34" charset="0"/>
            <a:ea typeface="Segoe UI" pitchFamily="34" charset="0"/>
            <a:cs typeface="Segoe UI" pitchFamily="34" charset="0"/>
          </a:endParaRPr>
        </a:p>
      </dgm:t>
    </dgm:pt>
    <dgm:pt modelId="{29109066-80D6-44B2-84A6-ED79D025D126}" type="parTrans" cxnId="{2B5E2BA6-560C-4534-8BF7-F9F2E44D3295}">
      <dgm:prSet/>
      <dgm:spPr/>
      <dgm:t>
        <a:bodyPr/>
        <a:lstStyle/>
        <a:p>
          <a:endParaRPr lang="en-US"/>
        </a:p>
      </dgm:t>
    </dgm:pt>
    <dgm:pt modelId="{F8480564-05AD-44D4-BA85-6B00208DEAFA}" type="sibTrans" cxnId="{2B5E2BA6-560C-4534-8BF7-F9F2E44D3295}">
      <dgm:prSet/>
      <dgm:spPr/>
      <dgm:t>
        <a:bodyPr/>
        <a:lstStyle/>
        <a:p>
          <a:endParaRPr lang="en-US"/>
        </a:p>
      </dgm:t>
    </dgm:pt>
    <dgm:pt modelId="{CE14AEA9-F8A5-4533-AEFE-F294A418296B}">
      <dgm:prSet phldrT="[Text]"/>
      <dgm:spPr/>
      <dgm:t>
        <a:bodyPr/>
        <a:lstStyle/>
        <a:p>
          <a:pPr marL="180000" indent="-180000"/>
          <a:r>
            <a:rPr lang="en-US" dirty="0" smtClean="0">
              <a:latin typeface="Segoe UI" pitchFamily="34" charset="0"/>
              <a:ea typeface="Segoe UI" pitchFamily="34" charset="0"/>
              <a:cs typeface="Segoe UI" pitchFamily="34" charset="0"/>
            </a:rPr>
            <a:t>Server side controls as JavaScript on page layouts and master pages</a:t>
          </a:r>
          <a:endParaRPr lang="en-US" dirty="0">
            <a:latin typeface="Segoe UI" pitchFamily="34" charset="0"/>
            <a:ea typeface="Segoe UI" pitchFamily="34" charset="0"/>
            <a:cs typeface="Segoe UI" pitchFamily="34" charset="0"/>
          </a:endParaRPr>
        </a:p>
      </dgm:t>
    </dgm:pt>
    <dgm:pt modelId="{F2D76547-5326-4A32-82F6-4E01DD665930}" type="parTrans" cxnId="{138F4E37-6F3C-43B9-9B92-0646E3E649FC}">
      <dgm:prSet/>
      <dgm:spPr/>
      <dgm:t>
        <a:bodyPr/>
        <a:lstStyle/>
        <a:p>
          <a:endParaRPr lang="en-US"/>
        </a:p>
      </dgm:t>
    </dgm:pt>
    <dgm:pt modelId="{0C948EBC-8CC7-4D60-B57B-40ACD616C646}" type="sibTrans" cxnId="{138F4E37-6F3C-43B9-9B92-0646E3E649FC}">
      <dgm:prSet/>
      <dgm:spPr/>
      <dgm:t>
        <a:bodyPr/>
        <a:lstStyle/>
        <a:p>
          <a:endParaRPr lang="en-US"/>
        </a:p>
      </dgm:t>
    </dgm:pt>
    <dgm:pt modelId="{517DD29E-089C-493F-94DB-41DD473D1297}">
      <dgm:prSet phldrT="[Text]"/>
      <dgm:spPr/>
      <dgm:t>
        <a:bodyPr/>
        <a:lstStyle/>
        <a:p>
          <a:pPr marL="180000" indent="-180000"/>
          <a:r>
            <a:rPr lang="en-US" dirty="0" smtClean="0">
              <a:latin typeface="Segoe UI" pitchFamily="34" charset="0"/>
              <a:ea typeface="Segoe UI" pitchFamily="34" charset="0"/>
              <a:cs typeface="Segoe UI" pitchFamily="34" charset="0"/>
            </a:rPr>
            <a:t>Embracing un-ghosted model</a:t>
          </a:r>
          <a:endParaRPr lang="en-US" dirty="0">
            <a:latin typeface="Segoe UI" pitchFamily="34" charset="0"/>
            <a:ea typeface="Segoe UI" pitchFamily="34" charset="0"/>
            <a:cs typeface="Segoe UI" pitchFamily="34" charset="0"/>
          </a:endParaRPr>
        </a:p>
      </dgm:t>
    </dgm:pt>
    <dgm:pt modelId="{C5C2632B-92B5-48CA-9D1E-85928B48906E}" type="parTrans" cxnId="{6D5B90CF-C15D-4968-8B37-7D71FBB61C51}">
      <dgm:prSet/>
      <dgm:spPr/>
      <dgm:t>
        <a:bodyPr/>
        <a:lstStyle/>
        <a:p>
          <a:endParaRPr lang="en-US"/>
        </a:p>
      </dgm:t>
    </dgm:pt>
    <dgm:pt modelId="{2BD1B84A-5380-449A-9E69-842BA4008893}" type="sibTrans" cxnId="{6D5B90CF-C15D-4968-8B37-7D71FBB61C51}">
      <dgm:prSet/>
      <dgm:spPr/>
      <dgm:t>
        <a:bodyPr/>
        <a:lstStyle/>
        <a:p>
          <a:endParaRPr lang="en-US"/>
        </a:p>
      </dgm:t>
    </dgm:pt>
    <dgm:pt modelId="{973A7279-8A37-4092-9323-219922A41352}">
      <dgm:prSet phldrT="[Text]"/>
      <dgm:spPr/>
      <dgm:t>
        <a:bodyPr/>
        <a:lstStyle/>
        <a:p>
          <a:pPr marL="180000" indent="-180000"/>
          <a:r>
            <a:rPr lang="en-US" dirty="0" smtClean="0">
              <a:latin typeface="Segoe UI" pitchFamily="34" charset="0"/>
              <a:ea typeface="Segoe UI" pitchFamily="34" charset="0"/>
              <a:cs typeface="Segoe UI" pitchFamily="34" charset="0"/>
            </a:rPr>
            <a:t>SP App dimension with provider hosted apps to provide new capabilities</a:t>
          </a:r>
          <a:endParaRPr lang="en-US" dirty="0">
            <a:latin typeface="Segoe UI" pitchFamily="34" charset="0"/>
            <a:ea typeface="Segoe UI" pitchFamily="34" charset="0"/>
            <a:cs typeface="Segoe UI" pitchFamily="34" charset="0"/>
          </a:endParaRPr>
        </a:p>
      </dgm:t>
    </dgm:pt>
    <dgm:pt modelId="{A9A3B2BA-5A91-4FD5-B18E-6B824BC8F786}" type="parTrans" cxnId="{22618DCE-CC92-4D42-AA63-714FA6E934A9}">
      <dgm:prSet/>
      <dgm:spPr/>
      <dgm:t>
        <a:bodyPr/>
        <a:lstStyle/>
        <a:p>
          <a:endParaRPr lang="en-US"/>
        </a:p>
      </dgm:t>
    </dgm:pt>
    <dgm:pt modelId="{0B4DA18E-66EB-4528-998D-7214B2592B82}" type="sibTrans" cxnId="{22618DCE-CC92-4D42-AA63-714FA6E934A9}">
      <dgm:prSet/>
      <dgm:spPr/>
      <dgm:t>
        <a:bodyPr/>
        <a:lstStyle/>
        <a:p>
          <a:endParaRPr lang="en-US"/>
        </a:p>
      </dgm:t>
    </dgm:pt>
    <dgm:pt modelId="{06283B16-6FEB-4077-AB9F-15DFBA70C661}">
      <dgm:prSet phldrT="[Text]"/>
      <dgm:spPr/>
      <dgm:t>
        <a:bodyPr/>
        <a:lstStyle/>
        <a:p>
          <a:pPr marL="180000" indent="-180000"/>
          <a:r>
            <a:rPr lang="en-US" dirty="0" smtClean="0">
              <a:latin typeface="Segoe UI" pitchFamily="34" charset="0"/>
              <a:ea typeface="Segoe UI" pitchFamily="34" charset="0"/>
              <a:cs typeface="Segoe UI" pitchFamily="34" charset="0"/>
            </a:rPr>
            <a:t>Packaged reusable solutions built for specific functionality</a:t>
          </a:r>
          <a:endParaRPr lang="en-US" dirty="0">
            <a:latin typeface="Segoe UI" pitchFamily="34" charset="0"/>
            <a:ea typeface="Segoe UI" pitchFamily="34" charset="0"/>
            <a:cs typeface="Segoe UI" pitchFamily="34" charset="0"/>
          </a:endParaRPr>
        </a:p>
      </dgm:t>
    </dgm:pt>
    <dgm:pt modelId="{064CBD07-976A-4790-9C6F-DAFBBACF7157}" type="parTrans" cxnId="{A91D8FD0-3551-4798-83E9-AE96C56CF824}">
      <dgm:prSet/>
      <dgm:spPr/>
      <dgm:t>
        <a:bodyPr/>
        <a:lstStyle/>
        <a:p>
          <a:endParaRPr lang="en-US"/>
        </a:p>
      </dgm:t>
    </dgm:pt>
    <dgm:pt modelId="{F9238DD1-E5A4-4F62-94FF-4C1FD9FCD328}" type="sibTrans" cxnId="{A91D8FD0-3551-4798-83E9-AE96C56CF824}">
      <dgm:prSet/>
      <dgm:spPr/>
      <dgm:t>
        <a:bodyPr/>
        <a:lstStyle/>
        <a:p>
          <a:endParaRPr lang="en-US"/>
        </a:p>
      </dgm:t>
    </dgm:pt>
    <dgm:pt modelId="{77E3836B-F091-4146-AA31-CB4D986C9D6E}">
      <dgm:prSet phldrT="[Text]"/>
      <dgm:spPr/>
      <dgm:t>
        <a:bodyPr/>
        <a:lstStyle/>
        <a:p>
          <a:pPr marL="180000" indent="-180000"/>
          <a:r>
            <a:rPr lang="en-US" dirty="0" smtClean="0">
              <a:latin typeface="Segoe UI" pitchFamily="34" charset="0"/>
              <a:ea typeface="Segoe UI" pitchFamily="34" charset="0"/>
              <a:cs typeface="Segoe UI" pitchFamily="34" charset="0"/>
            </a:rPr>
            <a:t>SharePoint customizations, not customer specific customizations</a:t>
          </a:r>
          <a:endParaRPr lang="en-US" dirty="0">
            <a:latin typeface="Segoe UI" pitchFamily="34" charset="0"/>
            <a:ea typeface="Segoe UI" pitchFamily="34" charset="0"/>
            <a:cs typeface="Segoe UI" pitchFamily="34" charset="0"/>
          </a:endParaRPr>
        </a:p>
      </dgm:t>
    </dgm:pt>
    <dgm:pt modelId="{C622069F-D5E5-48D2-AEF4-8E2126D549DF}" type="parTrans" cxnId="{42760E53-4AFA-41CA-B509-387F58AEF538}">
      <dgm:prSet/>
      <dgm:spPr/>
      <dgm:t>
        <a:bodyPr/>
        <a:lstStyle/>
        <a:p>
          <a:endParaRPr lang="en-US"/>
        </a:p>
      </dgm:t>
    </dgm:pt>
    <dgm:pt modelId="{B22E0CD8-B0A8-4FAA-B093-47EB3E4A8A63}" type="sibTrans" cxnId="{42760E53-4AFA-41CA-B509-387F58AEF538}">
      <dgm:prSet/>
      <dgm:spPr/>
      <dgm:t>
        <a:bodyPr/>
        <a:lstStyle/>
        <a:p>
          <a:endParaRPr lang="en-US"/>
        </a:p>
      </dgm:t>
    </dgm:pt>
    <dgm:pt modelId="{88911F12-7A3C-416A-A0FC-50F170A21732}">
      <dgm:prSet phldrT="[Text]"/>
      <dgm:spPr/>
      <dgm:t>
        <a:bodyPr/>
        <a:lstStyle/>
        <a:p>
          <a:pPr marL="180000" indent="-180000"/>
          <a:r>
            <a:rPr lang="en-US" dirty="0" smtClean="0">
              <a:latin typeface="Segoe UI" pitchFamily="34" charset="0"/>
              <a:ea typeface="Segoe UI" pitchFamily="34" charset="0"/>
              <a:cs typeface="Segoe UI" pitchFamily="34" charset="0"/>
            </a:rPr>
            <a:t>Customer specific customizations</a:t>
          </a:r>
          <a:endParaRPr lang="en-US" dirty="0">
            <a:latin typeface="Segoe UI" pitchFamily="34" charset="0"/>
            <a:ea typeface="Segoe UI" pitchFamily="34" charset="0"/>
            <a:cs typeface="Segoe UI" pitchFamily="34" charset="0"/>
          </a:endParaRPr>
        </a:p>
      </dgm:t>
    </dgm:pt>
    <dgm:pt modelId="{790E5D4D-070D-4F1D-908F-BB12AF965245}" type="parTrans" cxnId="{182582F5-CA3A-4E9A-8D74-6D91B1C6C703}">
      <dgm:prSet/>
      <dgm:spPr/>
      <dgm:t>
        <a:bodyPr/>
        <a:lstStyle/>
        <a:p>
          <a:endParaRPr lang="en-US"/>
        </a:p>
      </dgm:t>
    </dgm:pt>
    <dgm:pt modelId="{E2341D2E-A7A2-454B-AA6E-476320A79FE5}" type="sibTrans" cxnId="{182582F5-CA3A-4E9A-8D74-6D91B1C6C703}">
      <dgm:prSet/>
      <dgm:spPr/>
      <dgm:t>
        <a:bodyPr/>
        <a:lstStyle/>
        <a:p>
          <a:endParaRPr lang="en-US"/>
        </a:p>
      </dgm:t>
    </dgm:pt>
    <dgm:pt modelId="{64FC4C3C-105D-4227-823A-56FC988FC1ED}">
      <dgm:prSet phldrT="[Text]"/>
      <dgm:spPr/>
      <dgm:t>
        <a:bodyPr/>
        <a:lstStyle/>
        <a:p>
          <a:pPr marL="180000" indent="-180000"/>
          <a:endParaRPr lang="en-US" dirty="0">
            <a:latin typeface="Segoe UI" pitchFamily="34" charset="0"/>
            <a:ea typeface="Segoe UI" pitchFamily="34" charset="0"/>
            <a:cs typeface="Segoe UI" pitchFamily="34" charset="0"/>
          </a:endParaRPr>
        </a:p>
      </dgm:t>
    </dgm:pt>
    <dgm:pt modelId="{BCAF2DF1-9832-4EFD-900B-124AFE5363DB}" type="parTrans" cxnId="{21A8D907-44B2-4051-8990-6595C8155D35}">
      <dgm:prSet/>
      <dgm:spPr/>
      <dgm:t>
        <a:bodyPr/>
        <a:lstStyle/>
        <a:p>
          <a:endParaRPr lang="en-US"/>
        </a:p>
      </dgm:t>
    </dgm:pt>
    <dgm:pt modelId="{DDB953E4-8AB1-46F0-89BC-72F0A38E8313}" type="sibTrans" cxnId="{21A8D907-44B2-4051-8990-6595C8155D35}">
      <dgm:prSet/>
      <dgm:spPr/>
      <dgm:t>
        <a:bodyPr/>
        <a:lstStyle/>
        <a:p>
          <a:endParaRPr lang="en-US"/>
        </a:p>
      </dgm:t>
    </dgm:pt>
    <dgm:pt modelId="{AE1E38E1-E9F4-4CF8-AF52-FDA4C5F14FC9}">
      <dgm:prSet phldrT="[Text]"/>
      <dgm:spPr/>
      <dgm:t>
        <a:bodyPr/>
        <a:lstStyle/>
        <a:p>
          <a:pPr marL="180000" indent="-180000"/>
          <a:r>
            <a:rPr lang="en-US" dirty="0" smtClean="0">
              <a:latin typeface="Segoe UI" pitchFamily="34" charset="0"/>
              <a:ea typeface="Segoe UI" pitchFamily="34" charset="0"/>
              <a:cs typeface="Segoe UI" pitchFamily="34" charset="0"/>
            </a:rPr>
            <a:t>Not only for market place or store, but also as platform for customer specific customizations</a:t>
          </a:r>
          <a:endParaRPr lang="en-US" dirty="0">
            <a:latin typeface="Segoe UI" pitchFamily="34" charset="0"/>
            <a:ea typeface="Segoe UI" pitchFamily="34" charset="0"/>
            <a:cs typeface="Segoe UI" pitchFamily="34" charset="0"/>
          </a:endParaRPr>
        </a:p>
      </dgm:t>
    </dgm:pt>
    <dgm:pt modelId="{FAE1BBCD-E8E0-4661-9829-3E1DED303B06}" type="parTrans" cxnId="{0FC94AFA-BD5F-4CC9-B75C-2F757CE6872A}">
      <dgm:prSet/>
      <dgm:spPr/>
      <dgm:t>
        <a:bodyPr/>
        <a:lstStyle/>
        <a:p>
          <a:endParaRPr lang="en-US"/>
        </a:p>
      </dgm:t>
    </dgm:pt>
    <dgm:pt modelId="{22C045B5-B783-49C7-B770-CBFF661ECCE8}" type="sibTrans" cxnId="{0FC94AFA-BD5F-4CC9-B75C-2F757CE6872A}">
      <dgm:prSet/>
      <dgm:spPr/>
      <dgm:t>
        <a:bodyPr/>
        <a:lstStyle/>
        <a:p>
          <a:endParaRPr lang="en-US"/>
        </a:p>
      </dgm:t>
    </dgm:pt>
    <dgm:pt modelId="{D9173271-2792-41B0-9FB6-9AE9738E571F}" type="pres">
      <dgm:prSet presAssocID="{F2A3EFBE-D152-4C96-8777-AB1862609997}" presName="Name0" presStyleCnt="0">
        <dgm:presLayoutVars>
          <dgm:dir/>
          <dgm:animLvl val="lvl"/>
          <dgm:resizeHandles val="exact"/>
        </dgm:presLayoutVars>
      </dgm:prSet>
      <dgm:spPr/>
      <dgm:t>
        <a:bodyPr/>
        <a:lstStyle/>
        <a:p>
          <a:endParaRPr lang="en-US"/>
        </a:p>
      </dgm:t>
    </dgm:pt>
    <dgm:pt modelId="{8073F846-8987-4DCB-B978-4B5C318D4451}" type="pres">
      <dgm:prSet presAssocID="{D3F22B3D-9770-43AA-A1EB-A2A9DC6605A9}" presName="composite" presStyleCnt="0"/>
      <dgm:spPr/>
      <dgm:t>
        <a:bodyPr/>
        <a:lstStyle/>
        <a:p>
          <a:endParaRPr lang="en-US"/>
        </a:p>
      </dgm:t>
    </dgm:pt>
    <dgm:pt modelId="{61E6996F-FAB0-4C07-ADCA-3EDB9B6C1B60}" type="pres">
      <dgm:prSet presAssocID="{D3F22B3D-9770-43AA-A1EB-A2A9DC6605A9}" presName="parTx" presStyleLbl="alignNode1" presStyleIdx="0" presStyleCnt="3">
        <dgm:presLayoutVars>
          <dgm:chMax val="0"/>
          <dgm:chPref val="0"/>
          <dgm:bulletEnabled val="1"/>
        </dgm:presLayoutVars>
      </dgm:prSet>
      <dgm:spPr/>
      <dgm:t>
        <a:bodyPr/>
        <a:lstStyle/>
        <a:p>
          <a:endParaRPr lang="en-US"/>
        </a:p>
      </dgm:t>
    </dgm:pt>
    <dgm:pt modelId="{16C0A052-62DA-4A3B-BA0C-E09755F8AABD}" type="pres">
      <dgm:prSet presAssocID="{D3F22B3D-9770-43AA-A1EB-A2A9DC6605A9}" presName="desTx" presStyleLbl="alignAccFollowNode1" presStyleIdx="0" presStyleCnt="3" custLinFactNeighborX="-23283" custLinFactNeighborY="458">
        <dgm:presLayoutVars>
          <dgm:bulletEnabled val="1"/>
        </dgm:presLayoutVars>
      </dgm:prSet>
      <dgm:spPr/>
      <dgm:t>
        <a:bodyPr/>
        <a:lstStyle/>
        <a:p>
          <a:endParaRPr lang="en-US"/>
        </a:p>
      </dgm:t>
    </dgm:pt>
    <dgm:pt modelId="{CC06C43B-81ED-4335-B593-5B220083DC7E}" type="pres">
      <dgm:prSet presAssocID="{CCC1A30E-87CE-4ECE-B813-125F911B4C67}" presName="space" presStyleCnt="0"/>
      <dgm:spPr/>
      <dgm:t>
        <a:bodyPr/>
        <a:lstStyle/>
        <a:p>
          <a:endParaRPr lang="en-US"/>
        </a:p>
      </dgm:t>
    </dgm:pt>
    <dgm:pt modelId="{CD88C85A-7321-410B-AAC7-1BB550DB0261}" type="pres">
      <dgm:prSet presAssocID="{18F0396C-A264-4D07-BFD8-88627524926B}" presName="composite" presStyleCnt="0"/>
      <dgm:spPr/>
      <dgm:t>
        <a:bodyPr/>
        <a:lstStyle/>
        <a:p>
          <a:endParaRPr lang="en-US"/>
        </a:p>
      </dgm:t>
    </dgm:pt>
    <dgm:pt modelId="{A30E9832-11BE-427E-AA20-FB19A460AFB8}" type="pres">
      <dgm:prSet presAssocID="{18F0396C-A264-4D07-BFD8-88627524926B}" presName="parTx" presStyleLbl="alignNode1" presStyleIdx="1" presStyleCnt="3">
        <dgm:presLayoutVars>
          <dgm:chMax val="0"/>
          <dgm:chPref val="0"/>
          <dgm:bulletEnabled val="1"/>
        </dgm:presLayoutVars>
      </dgm:prSet>
      <dgm:spPr/>
      <dgm:t>
        <a:bodyPr/>
        <a:lstStyle/>
        <a:p>
          <a:endParaRPr lang="en-US"/>
        </a:p>
      </dgm:t>
    </dgm:pt>
    <dgm:pt modelId="{C0FABB9A-5F48-479E-9874-1253769D5136}" type="pres">
      <dgm:prSet presAssocID="{18F0396C-A264-4D07-BFD8-88627524926B}" presName="desTx" presStyleLbl="alignAccFollowNode1" presStyleIdx="1" presStyleCnt="3">
        <dgm:presLayoutVars>
          <dgm:bulletEnabled val="1"/>
        </dgm:presLayoutVars>
      </dgm:prSet>
      <dgm:spPr/>
      <dgm:t>
        <a:bodyPr/>
        <a:lstStyle/>
        <a:p>
          <a:endParaRPr lang="en-US"/>
        </a:p>
      </dgm:t>
    </dgm:pt>
    <dgm:pt modelId="{DE93CCDD-7AE4-4355-A61F-F3854169B8B2}" type="pres">
      <dgm:prSet presAssocID="{88749490-BB34-4F4F-8BC1-C27D3ABD12BE}" presName="space" presStyleCnt="0"/>
      <dgm:spPr/>
      <dgm:t>
        <a:bodyPr/>
        <a:lstStyle/>
        <a:p>
          <a:endParaRPr lang="en-US"/>
        </a:p>
      </dgm:t>
    </dgm:pt>
    <dgm:pt modelId="{B4FC05DB-C57C-425B-9F66-10976F6CF9C6}" type="pres">
      <dgm:prSet presAssocID="{894C641E-A83D-4EBB-95D3-0D6AD185F362}" presName="composite" presStyleCnt="0"/>
      <dgm:spPr/>
      <dgm:t>
        <a:bodyPr/>
        <a:lstStyle/>
        <a:p>
          <a:endParaRPr lang="en-US"/>
        </a:p>
      </dgm:t>
    </dgm:pt>
    <dgm:pt modelId="{30BD99D3-91C9-47CE-8CDD-B244DF80A3D1}" type="pres">
      <dgm:prSet presAssocID="{894C641E-A83D-4EBB-95D3-0D6AD185F362}" presName="parTx" presStyleLbl="alignNode1" presStyleIdx="2" presStyleCnt="3">
        <dgm:presLayoutVars>
          <dgm:chMax val="0"/>
          <dgm:chPref val="0"/>
          <dgm:bulletEnabled val="1"/>
        </dgm:presLayoutVars>
      </dgm:prSet>
      <dgm:spPr/>
      <dgm:t>
        <a:bodyPr/>
        <a:lstStyle/>
        <a:p>
          <a:endParaRPr lang="en-US"/>
        </a:p>
      </dgm:t>
    </dgm:pt>
    <dgm:pt modelId="{8BE1DD3E-3025-49F8-B195-40AD3402D91D}" type="pres">
      <dgm:prSet presAssocID="{894C641E-A83D-4EBB-95D3-0D6AD185F362}" presName="desTx" presStyleLbl="alignAccFollowNode1" presStyleIdx="2" presStyleCnt="3">
        <dgm:presLayoutVars>
          <dgm:bulletEnabled val="1"/>
        </dgm:presLayoutVars>
      </dgm:prSet>
      <dgm:spPr/>
      <dgm:t>
        <a:bodyPr/>
        <a:lstStyle/>
        <a:p>
          <a:endParaRPr lang="en-US"/>
        </a:p>
      </dgm:t>
    </dgm:pt>
  </dgm:ptLst>
  <dgm:cxnLst>
    <dgm:cxn modelId="{6D5B90CF-C15D-4968-8B37-7D71FBB61C51}" srcId="{18F0396C-A264-4D07-BFD8-88627524926B}" destId="{517DD29E-089C-493F-94DB-41DD473D1297}" srcOrd="2" destOrd="0" parTransId="{C5C2632B-92B5-48CA-9D1E-85928B48906E}" sibTransId="{2BD1B84A-5380-449A-9E69-842BA4008893}"/>
    <dgm:cxn modelId="{67ED36E0-DFD0-4693-BD6D-40173A8664BA}" srcId="{F2A3EFBE-D152-4C96-8777-AB1862609997}" destId="{D3F22B3D-9770-43AA-A1EB-A2A9DC6605A9}" srcOrd="0" destOrd="0" parTransId="{917A7B8F-4875-416B-8554-6A36FC9E939B}" sibTransId="{CCC1A30E-87CE-4ECE-B813-125F911B4C67}"/>
    <dgm:cxn modelId="{D5EAAC01-1B65-4282-8D2A-9455B059E89E}" srcId="{894C641E-A83D-4EBB-95D3-0D6AD185F362}" destId="{E1AA1CB0-4CC9-4D76-B126-BDEDAA124EB1}" srcOrd="0" destOrd="0" parTransId="{CF51C9DC-1C8C-434A-BF19-6D38A29F1E3D}" sibTransId="{EB6B4F4C-09FF-4EE9-A759-66803155D0A0}"/>
    <dgm:cxn modelId="{9C71F140-CF06-42CA-AE7A-A63D48EAACE2}" srcId="{18F0396C-A264-4D07-BFD8-88627524926B}" destId="{48928369-A2E2-4E7A-A326-14BF69087418}" srcOrd="1" destOrd="0" parTransId="{BCC6EBB4-ECC8-44A2-B5CB-07B9B7150BF0}" sibTransId="{C21B15F8-E9BE-485A-9F75-C402DAE69318}"/>
    <dgm:cxn modelId="{0FC94AFA-BD5F-4CC9-B75C-2F757CE6872A}" srcId="{894C641E-A83D-4EBB-95D3-0D6AD185F362}" destId="{AE1E38E1-E9F4-4CF8-AF52-FDA4C5F14FC9}" srcOrd="2" destOrd="0" parTransId="{FAE1BBCD-E8E0-4661-9829-3E1DED303B06}" sibTransId="{22C045B5-B783-49C7-B770-CBFF661ECCE8}"/>
    <dgm:cxn modelId="{7285114B-BE7F-45ED-A0F3-97AA8F93C299}" type="presOf" srcId="{48928369-A2E2-4E7A-A326-14BF69087418}" destId="{C0FABB9A-5F48-479E-9874-1253769D5136}" srcOrd="0" destOrd="1" presId="urn:microsoft.com/office/officeart/2005/8/layout/hList1"/>
    <dgm:cxn modelId="{D292985E-2B7E-4BED-A0D1-5D1991671BB5}" type="presOf" srcId="{64FC4C3C-105D-4227-823A-56FC988FC1ED}" destId="{8BE1DD3E-3025-49F8-B195-40AD3402D91D}" srcOrd="0" destOrd="3" presId="urn:microsoft.com/office/officeart/2005/8/layout/hList1"/>
    <dgm:cxn modelId="{47C1BF14-BEB1-40F3-A16B-ABD1AB86BC5A}" srcId="{D3F22B3D-9770-43AA-A1EB-A2A9DC6605A9}" destId="{203AA408-5D0C-4A6F-8877-27731B1514B7}" srcOrd="3" destOrd="0" parTransId="{30E5536A-068B-4286-9503-01F68E89F03F}" sibTransId="{C13EC596-1177-45D3-85FF-7188881F3A3C}"/>
    <dgm:cxn modelId="{CDB7D65E-701A-4D84-8056-C7C32211221D}" type="presOf" srcId="{203AA408-5D0C-4A6F-8877-27731B1514B7}" destId="{16C0A052-62DA-4A3B-BA0C-E09755F8AABD}" srcOrd="0" destOrd="3" presId="urn:microsoft.com/office/officeart/2005/8/layout/hList1"/>
    <dgm:cxn modelId="{4C988D57-AD93-446A-A0CB-BE17179029EC}" type="presOf" srcId="{89FC8351-6838-4D94-AA45-53D4370CC54B}" destId="{16C0A052-62DA-4A3B-BA0C-E09755F8AABD}" srcOrd="0" destOrd="2" presId="urn:microsoft.com/office/officeart/2005/8/layout/hList1"/>
    <dgm:cxn modelId="{6A9A6586-4E63-4071-A8A4-255FC855D91C}" type="presOf" srcId="{77E3836B-F091-4146-AA31-CB4D986C9D6E}" destId="{16C0A052-62DA-4A3B-BA0C-E09755F8AABD}" srcOrd="0" destOrd="4" presId="urn:microsoft.com/office/officeart/2005/8/layout/hList1"/>
    <dgm:cxn modelId="{00BB6287-4E99-49B3-8E9B-4D93D6804B92}" srcId="{D3F22B3D-9770-43AA-A1EB-A2A9DC6605A9}" destId="{9DA0D8F9-C4E6-4D9C-A2E4-269C0038FA05}" srcOrd="0" destOrd="0" parTransId="{79B246D2-F325-4A84-BE94-280A3A9CC400}" sibTransId="{1CF12211-6606-4C84-86B5-657FD35CD388}"/>
    <dgm:cxn modelId="{1F9AAFA7-A719-411B-8992-B1A4B1143E58}" type="presOf" srcId="{7CE19965-B7CE-4ADC-B540-DFBA7D5EAC48}" destId="{16C0A052-62DA-4A3B-BA0C-E09755F8AABD}" srcOrd="0" destOrd="1" presId="urn:microsoft.com/office/officeart/2005/8/layout/hList1"/>
    <dgm:cxn modelId="{22618DCE-CC92-4D42-AA63-714FA6E934A9}" srcId="{18F0396C-A264-4D07-BFD8-88627524926B}" destId="{973A7279-8A37-4092-9323-219922A41352}" srcOrd="3" destOrd="0" parTransId="{A9A3B2BA-5A91-4FD5-B18E-6B824BC8F786}" sibTransId="{0B4DA18E-66EB-4528-998D-7214B2592B82}"/>
    <dgm:cxn modelId="{BC04A7A2-3FFC-4B65-83F1-610C8318DC84}" type="presOf" srcId="{88911F12-7A3C-416A-A0FC-50F170A21732}" destId="{C0FABB9A-5F48-479E-9874-1253769D5136}" srcOrd="0" destOrd="4" presId="urn:microsoft.com/office/officeart/2005/8/layout/hList1"/>
    <dgm:cxn modelId="{ACD7DFFF-2ADE-4C57-99D4-9263E7F343E8}" type="presOf" srcId="{F2A3EFBE-D152-4C96-8777-AB1862609997}" destId="{D9173271-2792-41B0-9FB6-9AE9738E571F}" srcOrd="0" destOrd="0" presId="urn:microsoft.com/office/officeart/2005/8/layout/hList1"/>
    <dgm:cxn modelId="{B5702821-1D9D-44D9-A56F-33128C44FCDF}" srcId="{F2A3EFBE-D152-4C96-8777-AB1862609997}" destId="{18F0396C-A264-4D07-BFD8-88627524926B}" srcOrd="1" destOrd="0" parTransId="{4D3B99DA-A11B-4A86-8D99-829E1658D56B}" sibTransId="{88749490-BB34-4F4F-8BC1-C27D3ABD12BE}"/>
    <dgm:cxn modelId="{7C0F8A7E-D76A-49EB-A1B4-E12C5C612438}" type="presOf" srcId="{E1AA1CB0-4CC9-4D76-B126-BDEDAA124EB1}" destId="{8BE1DD3E-3025-49F8-B195-40AD3402D91D}" srcOrd="0" destOrd="0" presId="urn:microsoft.com/office/officeart/2005/8/layout/hList1"/>
    <dgm:cxn modelId="{FC24C603-A558-4826-AB7F-E43F25ABEECF}" type="presOf" srcId="{894C641E-A83D-4EBB-95D3-0D6AD185F362}" destId="{30BD99D3-91C9-47CE-8CDD-B244DF80A3D1}" srcOrd="0" destOrd="0" presId="urn:microsoft.com/office/officeart/2005/8/layout/hList1"/>
    <dgm:cxn modelId="{346526FE-384A-4CC1-B118-30FD0C0559F1}" type="presOf" srcId="{517DD29E-089C-493F-94DB-41DD473D1297}" destId="{C0FABB9A-5F48-479E-9874-1253769D5136}" srcOrd="0" destOrd="2" presId="urn:microsoft.com/office/officeart/2005/8/layout/hList1"/>
    <dgm:cxn modelId="{182582F5-CA3A-4E9A-8D74-6D91B1C6C703}" srcId="{18F0396C-A264-4D07-BFD8-88627524926B}" destId="{88911F12-7A3C-416A-A0FC-50F170A21732}" srcOrd="4" destOrd="0" parTransId="{790E5D4D-070D-4F1D-908F-BB12AF965245}" sibTransId="{E2341D2E-A7A2-454B-AA6E-476320A79FE5}"/>
    <dgm:cxn modelId="{C628A6AD-C7CB-40BE-B839-28E5C6022A79}" type="presOf" srcId="{AE1E38E1-E9F4-4CF8-AF52-FDA4C5F14FC9}" destId="{8BE1DD3E-3025-49F8-B195-40AD3402D91D}" srcOrd="0" destOrd="2" presId="urn:microsoft.com/office/officeart/2005/8/layout/hList1"/>
    <dgm:cxn modelId="{DC201C1F-C2D8-4787-A559-5C55AD06F50B}" type="presOf" srcId="{9DA0D8F9-C4E6-4D9C-A2E4-269C0038FA05}" destId="{16C0A052-62DA-4A3B-BA0C-E09755F8AABD}" srcOrd="0" destOrd="0" presId="urn:microsoft.com/office/officeart/2005/8/layout/hList1"/>
    <dgm:cxn modelId="{AB6C1188-6A0D-46D9-B71E-1CBB641C851C}" type="presOf" srcId="{18F0396C-A264-4D07-BFD8-88627524926B}" destId="{A30E9832-11BE-427E-AA20-FB19A460AFB8}" srcOrd="0" destOrd="0" presId="urn:microsoft.com/office/officeart/2005/8/layout/hList1"/>
    <dgm:cxn modelId="{2B5E2BA6-560C-4534-8BF7-F9F2E44D3295}" srcId="{D3F22B3D-9770-43AA-A1EB-A2A9DC6605A9}" destId="{7CE19965-B7CE-4ADC-B540-DFBA7D5EAC48}" srcOrd="1" destOrd="0" parTransId="{29109066-80D6-44B2-84A6-ED79D025D126}" sibTransId="{F8480564-05AD-44D4-BA85-6B00208DEAFA}"/>
    <dgm:cxn modelId="{42760E53-4AFA-41CA-B509-387F58AEF538}" srcId="{D3F22B3D-9770-43AA-A1EB-A2A9DC6605A9}" destId="{77E3836B-F091-4146-AA31-CB4D986C9D6E}" srcOrd="4" destOrd="0" parTransId="{C622069F-D5E5-48D2-AEF4-8E2126D549DF}" sibTransId="{B22E0CD8-B0A8-4FAA-B093-47EB3E4A8A63}"/>
    <dgm:cxn modelId="{138F4E37-6F3C-43B9-9B92-0646E3E649FC}" srcId="{18F0396C-A264-4D07-BFD8-88627524926B}" destId="{CE14AEA9-F8A5-4533-AEFE-F294A418296B}" srcOrd="0" destOrd="0" parTransId="{F2D76547-5326-4A32-82F6-4E01DD665930}" sibTransId="{0C948EBC-8CC7-4D60-B57B-40ACD616C646}"/>
    <dgm:cxn modelId="{21A8D907-44B2-4051-8990-6595C8155D35}" srcId="{894C641E-A83D-4EBB-95D3-0D6AD185F362}" destId="{64FC4C3C-105D-4227-823A-56FC988FC1ED}" srcOrd="3" destOrd="0" parTransId="{BCAF2DF1-9832-4EFD-900B-124AFE5363DB}" sibTransId="{DDB953E4-8AB1-46F0-89BC-72F0A38E8313}"/>
    <dgm:cxn modelId="{A8ADAA09-6971-4D6C-8224-D77C1B96708B}" type="presOf" srcId="{973A7279-8A37-4092-9323-219922A41352}" destId="{C0FABB9A-5F48-479E-9874-1253769D5136}" srcOrd="0" destOrd="3" presId="urn:microsoft.com/office/officeart/2005/8/layout/hList1"/>
    <dgm:cxn modelId="{FCA2700A-9959-404A-A795-2899BD6F4DE0}" type="presOf" srcId="{D3F22B3D-9770-43AA-A1EB-A2A9DC6605A9}" destId="{61E6996F-FAB0-4C07-ADCA-3EDB9B6C1B60}" srcOrd="0" destOrd="0" presId="urn:microsoft.com/office/officeart/2005/8/layout/hList1"/>
    <dgm:cxn modelId="{F32E7568-8C92-47FA-9909-5458656D9D7A}" type="presOf" srcId="{06283B16-6FEB-4077-AB9F-15DFBA70C661}" destId="{8BE1DD3E-3025-49F8-B195-40AD3402D91D}" srcOrd="0" destOrd="1" presId="urn:microsoft.com/office/officeart/2005/8/layout/hList1"/>
    <dgm:cxn modelId="{A91D8FD0-3551-4798-83E9-AE96C56CF824}" srcId="{894C641E-A83D-4EBB-95D3-0D6AD185F362}" destId="{06283B16-6FEB-4077-AB9F-15DFBA70C661}" srcOrd="1" destOrd="0" parTransId="{064CBD07-976A-4790-9C6F-DAFBBACF7157}" sibTransId="{F9238DD1-E5A4-4F62-94FF-4C1FD9FCD328}"/>
    <dgm:cxn modelId="{F32BA2F4-BE0C-48CE-BA7F-80CEAB7FFE2C}" srcId="{F2A3EFBE-D152-4C96-8777-AB1862609997}" destId="{894C641E-A83D-4EBB-95D3-0D6AD185F362}" srcOrd="2" destOrd="0" parTransId="{5A5BFFAE-1AA4-4622-8686-ABCFD9328F9D}" sibTransId="{E5CD2DDC-AB39-4483-895C-4A095197A5BF}"/>
    <dgm:cxn modelId="{A9A3B3B7-5FD4-49C9-B9AC-50C3C24625E3}" type="presOf" srcId="{CE14AEA9-F8A5-4533-AEFE-F294A418296B}" destId="{C0FABB9A-5F48-479E-9874-1253769D5136}" srcOrd="0" destOrd="0" presId="urn:microsoft.com/office/officeart/2005/8/layout/hList1"/>
    <dgm:cxn modelId="{FBACD6D8-0C3C-4F96-B99F-BCC9C0B19B1D}" srcId="{D3F22B3D-9770-43AA-A1EB-A2A9DC6605A9}" destId="{89FC8351-6838-4D94-AA45-53D4370CC54B}" srcOrd="2" destOrd="0" parTransId="{544949E7-441A-42DD-BDD1-9CFD163E5624}" sibTransId="{B99552ED-70FB-4845-8A1C-2476764BF480}"/>
    <dgm:cxn modelId="{8957801A-00A1-46FD-A602-4A281D3D615C}" type="presParOf" srcId="{D9173271-2792-41B0-9FB6-9AE9738E571F}" destId="{8073F846-8987-4DCB-B978-4B5C318D4451}" srcOrd="0" destOrd="0" presId="urn:microsoft.com/office/officeart/2005/8/layout/hList1"/>
    <dgm:cxn modelId="{61A25B23-CC19-4638-BAD2-73C8B6D9B303}" type="presParOf" srcId="{8073F846-8987-4DCB-B978-4B5C318D4451}" destId="{61E6996F-FAB0-4C07-ADCA-3EDB9B6C1B60}" srcOrd="0" destOrd="0" presId="urn:microsoft.com/office/officeart/2005/8/layout/hList1"/>
    <dgm:cxn modelId="{24E772F0-0290-4570-A0DC-7FC294C22B3E}" type="presParOf" srcId="{8073F846-8987-4DCB-B978-4B5C318D4451}" destId="{16C0A052-62DA-4A3B-BA0C-E09755F8AABD}" srcOrd="1" destOrd="0" presId="urn:microsoft.com/office/officeart/2005/8/layout/hList1"/>
    <dgm:cxn modelId="{1E36FA91-66E4-454A-A2FF-5712FDE26118}" type="presParOf" srcId="{D9173271-2792-41B0-9FB6-9AE9738E571F}" destId="{CC06C43B-81ED-4335-B593-5B220083DC7E}" srcOrd="1" destOrd="0" presId="urn:microsoft.com/office/officeart/2005/8/layout/hList1"/>
    <dgm:cxn modelId="{6FC950B2-16E8-4D06-B30E-09894835ADCD}" type="presParOf" srcId="{D9173271-2792-41B0-9FB6-9AE9738E571F}" destId="{CD88C85A-7321-410B-AAC7-1BB550DB0261}" srcOrd="2" destOrd="0" presId="urn:microsoft.com/office/officeart/2005/8/layout/hList1"/>
    <dgm:cxn modelId="{15AF8139-8915-4E50-B236-4EF1A77E42EA}" type="presParOf" srcId="{CD88C85A-7321-410B-AAC7-1BB550DB0261}" destId="{A30E9832-11BE-427E-AA20-FB19A460AFB8}" srcOrd="0" destOrd="0" presId="urn:microsoft.com/office/officeart/2005/8/layout/hList1"/>
    <dgm:cxn modelId="{24CBA512-20BD-4C3A-A6B1-738658AA1103}" type="presParOf" srcId="{CD88C85A-7321-410B-AAC7-1BB550DB0261}" destId="{C0FABB9A-5F48-479E-9874-1253769D5136}" srcOrd="1" destOrd="0" presId="urn:microsoft.com/office/officeart/2005/8/layout/hList1"/>
    <dgm:cxn modelId="{444152F3-78E7-4C5C-8F17-1065B7B0AB4D}" type="presParOf" srcId="{D9173271-2792-41B0-9FB6-9AE9738E571F}" destId="{DE93CCDD-7AE4-4355-A61F-F3854169B8B2}" srcOrd="3" destOrd="0" presId="urn:microsoft.com/office/officeart/2005/8/layout/hList1"/>
    <dgm:cxn modelId="{A8F57A29-5023-47F4-AA26-CCC93FAF5FEA}" type="presParOf" srcId="{D9173271-2792-41B0-9FB6-9AE9738E571F}" destId="{B4FC05DB-C57C-425B-9F66-10976F6CF9C6}" srcOrd="4" destOrd="0" presId="urn:microsoft.com/office/officeart/2005/8/layout/hList1"/>
    <dgm:cxn modelId="{9170B28D-D477-48A1-BE7E-44002A59426F}" type="presParOf" srcId="{B4FC05DB-C57C-425B-9F66-10976F6CF9C6}" destId="{30BD99D3-91C9-47CE-8CDD-B244DF80A3D1}" srcOrd="0" destOrd="0" presId="urn:microsoft.com/office/officeart/2005/8/layout/hList1"/>
    <dgm:cxn modelId="{647F5182-08D0-4298-A7A8-1A85B7144D43}" type="presParOf" srcId="{B4FC05DB-C57C-425B-9F66-10976F6CF9C6}" destId="{8BE1DD3E-3025-49F8-B195-40AD3402D91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E6996F-FAB0-4C07-ADCA-3EDB9B6C1B60}">
      <dsp:nvSpPr>
        <dsp:cNvPr id="0" name=""/>
        <dsp:cNvSpPr/>
      </dsp:nvSpPr>
      <dsp:spPr>
        <a:xfrm>
          <a:off x="3043" y="128507"/>
          <a:ext cx="2967419" cy="432000"/>
        </a:xfrm>
        <a:prstGeom prst="rect">
          <a:avLst/>
        </a:prstGeom>
        <a:solidFill>
          <a:schemeClr val="accent1">
            <a:shade val="80000"/>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dirty="0" smtClean="0">
              <a:latin typeface="Segoe UI" pitchFamily="34" charset="0"/>
              <a:ea typeface="Segoe UI" pitchFamily="34" charset="0"/>
              <a:cs typeface="Segoe UI" pitchFamily="34" charset="0"/>
            </a:rPr>
            <a:t>Classic - Full trust solutions</a:t>
          </a:r>
          <a:endParaRPr lang="en-US" sz="1500" kern="1200" dirty="0">
            <a:latin typeface="Segoe UI" pitchFamily="34" charset="0"/>
            <a:ea typeface="Segoe UI" pitchFamily="34" charset="0"/>
            <a:cs typeface="Segoe UI" pitchFamily="34" charset="0"/>
          </a:endParaRPr>
        </a:p>
      </dsp:txBody>
      <dsp:txXfrm>
        <a:off x="3043" y="128507"/>
        <a:ext cx="2967419" cy="432000"/>
      </dsp:txXfrm>
    </dsp:sp>
    <dsp:sp modelId="{16C0A052-62DA-4A3B-BA0C-E09755F8AABD}">
      <dsp:nvSpPr>
        <dsp:cNvPr id="0" name=""/>
        <dsp:cNvSpPr/>
      </dsp:nvSpPr>
      <dsp:spPr>
        <a:xfrm>
          <a:off x="0" y="573625"/>
          <a:ext cx="2967419" cy="2864235"/>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80000" lvl="1" indent="-1800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ISV solutions</a:t>
          </a:r>
          <a:endParaRPr lang="en-US" sz="1500" kern="1200" dirty="0">
            <a:latin typeface="Segoe UI" pitchFamily="34" charset="0"/>
            <a:ea typeface="Segoe UI" pitchFamily="34" charset="0"/>
            <a:cs typeface="Segoe UI" pitchFamily="34" charset="0"/>
          </a:endParaRPr>
        </a:p>
        <a:p>
          <a:pPr marL="180000" lvl="1" indent="-1800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Platform level customizations to on-premises</a:t>
          </a:r>
          <a:endParaRPr lang="en-US" sz="1500" kern="1200" dirty="0">
            <a:latin typeface="Segoe UI" pitchFamily="34" charset="0"/>
            <a:ea typeface="Segoe UI" pitchFamily="34" charset="0"/>
            <a:cs typeface="Segoe UI" pitchFamily="34" charset="0"/>
          </a:endParaRPr>
        </a:p>
        <a:p>
          <a:pPr marL="180000" lvl="1" indent="-1800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Custom service applications</a:t>
          </a:r>
          <a:endParaRPr lang="en-US" sz="1500" kern="1200" dirty="0">
            <a:latin typeface="Segoe UI" pitchFamily="34" charset="0"/>
            <a:ea typeface="Segoe UI" pitchFamily="34" charset="0"/>
            <a:cs typeface="Segoe UI" pitchFamily="34" charset="0"/>
          </a:endParaRPr>
        </a:p>
        <a:p>
          <a:pPr marL="180000" lvl="1" indent="-1800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Custom WCF services</a:t>
          </a:r>
          <a:endParaRPr lang="en-US" sz="1500" kern="1200" dirty="0">
            <a:latin typeface="Segoe UI" pitchFamily="34" charset="0"/>
            <a:ea typeface="Segoe UI" pitchFamily="34" charset="0"/>
            <a:cs typeface="Segoe UI" pitchFamily="34" charset="0"/>
          </a:endParaRPr>
        </a:p>
        <a:p>
          <a:pPr marL="180000" lvl="1" indent="-1800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SharePoint customizations, not customer specific customizations</a:t>
          </a:r>
          <a:endParaRPr lang="en-US" sz="1500" kern="1200" dirty="0">
            <a:latin typeface="Segoe UI" pitchFamily="34" charset="0"/>
            <a:ea typeface="Segoe UI" pitchFamily="34" charset="0"/>
            <a:cs typeface="Segoe UI" pitchFamily="34" charset="0"/>
          </a:endParaRPr>
        </a:p>
      </dsp:txBody>
      <dsp:txXfrm>
        <a:off x="0" y="573625"/>
        <a:ext cx="2967419" cy="2864235"/>
      </dsp:txXfrm>
    </dsp:sp>
    <dsp:sp modelId="{A30E9832-11BE-427E-AA20-FB19A460AFB8}">
      <dsp:nvSpPr>
        <dsp:cNvPr id="0" name=""/>
        <dsp:cNvSpPr/>
      </dsp:nvSpPr>
      <dsp:spPr>
        <a:xfrm>
          <a:off x="3385902" y="128507"/>
          <a:ext cx="2967419" cy="432000"/>
        </a:xfrm>
        <a:prstGeom prst="rect">
          <a:avLst/>
        </a:prstGeom>
        <a:solidFill>
          <a:schemeClr val="accent1">
            <a:shade val="80000"/>
            <a:hueOff val="-316327"/>
            <a:satOff val="-11484"/>
            <a:lumOff val="17374"/>
            <a:alphaOff val="0"/>
          </a:schemeClr>
        </a:solidFill>
        <a:ln w="10795" cap="flat" cmpd="sng" algn="ctr">
          <a:solidFill>
            <a:schemeClr val="accent1">
              <a:shade val="80000"/>
              <a:hueOff val="-316327"/>
              <a:satOff val="-11484"/>
              <a:lumOff val="17374"/>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dirty="0" smtClean="0">
              <a:effectLst>
                <a:outerShdw blurRad="38100" dist="38100" dir="2700000" algn="tl">
                  <a:srgbClr val="000000">
                    <a:alpha val="43137"/>
                  </a:srgbClr>
                </a:outerShdw>
              </a:effectLst>
              <a:latin typeface="Segoe UI" pitchFamily="34" charset="0"/>
              <a:ea typeface="Segoe UI" pitchFamily="34" charset="0"/>
              <a:cs typeface="Segoe UI" pitchFamily="34" charset="0"/>
            </a:rPr>
            <a:t>Client Side Solutions</a:t>
          </a:r>
          <a:endParaRPr lang="en-US" sz="1500" kern="1200" dirty="0">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dsp:txBody>
      <dsp:txXfrm>
        <a:off x="3385902" y="128507"/>
        <a:ext cx="2967419" cy="432000"/>
      </dsp:txXfrm>
    </dsp:sp>
    <dsp:sp modelId="{C0FABB9A-5F48-479E-9874-1253769D5136}">
      <dsp:nvSpPr>
        <dsp:cNvPr id="0" name=""/>
        <dsp:cNvSpPr/>
      </dsp:nvSpPr>
      <dsp:spPr>
        <a:xfrm>
          <a:off x="3385902" y="560507"/>
          <a:ext cx="2967419" cy="2864235"/>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80000" lvl="1" indent="-1800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Server side controls as JavaScript on page layouts and master pages</a:t>
          </a:r>
          <a:endParaRPr lang="en-US" sz="1500" kern="1200" dirty="0">
            <a:latin typeface="Segoe UI" pitchFamily="34" charset="0"/>
            <a:ea typeface="Segoe UI" pitchFamily="34" charset="0"/>
            <a:cs typeface="Segoe UI" pitchFamily="34" charset="0"/>
          </a:endParaRPr>
        </a:p>
        <a:p>
          <a:pPr marL="180000" lvl="1" indent="-1800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Remote provisioning for elements</a:t>
          </a:r>
          <a:endParaRPr lang="en-US" sz="1500" kern="1200" dirty="0">
            <a:latin typeface="Segoe UI" pitchFamily="34" charset="0"/>
            <a:ea typeface="Segoe UI" pitchFamily="34" charset="0"/>
            <a:cs typeface="Segoe UI" pitchFamily="34" charset="0"/>
          </a:endParaRPr>
        </a:p>
        <a:p>
          <a:pPr marL="180000" lvl="1" indent="-1800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Embracing un-ghosted model</a:t>
          </a:r>
          <a:endParaRPr lang="en-US" sz="1500" kern="1200" dirty="0">
            <a:latin typeface="Segoe UI" pitchFamily="34" charset="0"/>
            <a:ea typeface="Segoe UI" pitchFamily="34" charset="0"/>
            <a:cs typeface="Segoe UI" pitchFamily="34" charset="0"/>
          </a:endParaRPr>
        </a:p>
        <a:p>
          <a:pPr marL="180000" lvl="1" indent="-1800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SP App dimension with provider hosted apps to provide new capabilities</a:t>
          </a:r>
          <a:endParaRPr lang="en-US" sz="1500" kern="1200" dirty="0">
            <a:latin typeface="Segoe UI" pitchFamily="34" charset="0"/>
            <a:ea typeface="Segoe UI" pitchFamily="34" charset="0"/>
            <a:cs typeface="Segoe UI" pitchFamily="34" charset="0"/>
          </a:endParaRPr>
        </a:p>
        <a:p>
          <a:pPr marL="180000" lvl="1" indent="-1800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Customer specific customizations</a:t>
          </a:r>
          <a:endParaRPr lang="en-US" sz="1500" kern="1200" dirty="0">
            <a:latin typeface="Segoe UI" pitchFamily="34" charset="0"/>
            <a:ea typeface="Segoe UI" pitchFamily="34" charset="0"/>
            <a:cs typeface="Segoe UI" pitchFamily="34" charset="0"/>
          </a:endParaRPr>
        </a:p>
      </dsp:txBody>
      <dsp:txXfrm>
        <a:off x="3385902" y="560507"/>
        <a:ext cx="2967419" cy="2864235"/>
      </dsp:txXfrm>
    </dsp:sp>
    <dsp:sp modelId="{30BD99D3-91C9-47CE-8CDD-B244DF80A3D1}">
      <dsp:nvSpPr>
        <dsp:cNvPr id="0" name=""/>
        <dsp:cNvSpPr/>
      </dsp:nvSpPr>
      <dsp:spPr>
        <a:xfrm>
          <a:off x="6768760" y="128507"/>
          <a:ext cx="2967419" cy="432000"/>
        </a:xfrm>
        <a:prstGeom prst="rect">
          <a:avLst/>
        </a:prstGeom>
        <a:solidFill>
          <a:schemeClr val="accent1">
            <a:shade val="80000"/>
            <a:hueOff val="-632654"/>
            <a:satOff val="-22968"/>
            <a:lumOff val="34749"/>
            <a:alphaOff val="0"/>
          </a:schemeClr>
        </a:solidFill>
        <a:ln w="10795" cap="flat" cmpd="sng" algn="ctr">
          <a:solidFill>
            <a:schemeClr val="accent1">
              <a:shade val="80000"/>
              <a:hueOff val="-632654"/>
              <a:satOff val="-22968"/>
              <a:lumOff val="34749"/>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dirty="0" smtClean="0">
              <a:latin typeface="Segoe UI" pitchFamily="34" charset="0"/>
              <a:ea typeface="Segoe UI" pitchFamily="34" charset="0"/>
              <a:cs typeface="Segoe UI" pitchFamily="34" charset="0"/>
            </a:rPr>
            <a:t>Store and corporate catalog</a:t>
          </a:r>
          <a:endParaRPr lang="en-US" sz="1500" kern="1200" dirty="0">
            <a:latin typeface="Segoe UI" pitchFamily="34" charset="0"/>
            <a:ea typeface="Segoe UI" pitchFamily="34" charset="0"/>
            <a:cs typeface="Segoe UI" pitchFamily="34" charset="0"/>
          </a:endParaRPr>
        </a:p>
      </dsp:txBody>
      <dsp:txXfrm>
        <a:off x="6768760" y="128507"/>
        <a:ext cx="2967419" cy="432000"/>
      </dsp:txXfrm>
    </dsp:sp>
    <dsp:sp modelId="{8BE1DD3E-3025-49F8-B195-40AD3402D91D}">
      <dsp:nvSpPr>
        <dsp:cNvPr id="0" name=""/>
        <dsp:cNvSpPr/>
      </dsp:nvSpPr>
      <dsp:spPr>
        <a:xfrm>
          <a:off x="6768760" y="560507"/>
          <a:ext cx="2967419" cy="2864235"/>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80000" lvl="1" indent="-1800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App catalog based solution</a:t>
          </a:r>
          <a:endParaRPr lang="en-US" sz="1500" kern="1200" dirty="0">
            <a:latin typeface="Segoe UI" pitchFamily="34" charset="0"/>
            <a:ea typeface="Segoe UI" pitchFamily="34" charset="0"/>
            <a:cs typeface="Segoe UI" pitchFamily="34" charset="0"/>
          </a:endParaRPr>
        </a:p>
        <a:p>
          <a:pPr marL="180000" lvl="1" indent="-1800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Packaged reusable solutions built for specific functionality</a:t>
          </a:r>
          <a:endParaRPr lang="en-US" sz="1500" kern="1200" dirty="0">
            <a:latin typeface="Segoe UI" pitchFamily="34" charset="0"/>
            <a:ea typeface="Segoe UI" pitchFamily="34" charset="0"/>
            <a:cs typeface="Segoe UI" pitchFamily="34" charset="0"/>
          </a:endParaRPr>
        </a:p>
        <a:p>
          <a:pPr marL="180000" lvl="1" indent="-1800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Not only for market place or store, but also as platform for customer specific customizations</a:t>
          </a:r>
          <a:endParaRPr lang="en-US" sz="1500" kern="1200" dirty="0">
            <a:latin typeface="Segoe UI" pitchFamily="34" charset="0"/>
            <a:ea typeface="Segoe UI" pitchFamily="34" charset="0"/>
            <a:cs typeface="Segoe UI" pitchFamily="34" charset="0"/>
          </a:endParaRPr>
        </a:p>
        <a:p>
          <a:pPr marL="180000" lvl="1" indent="-180000" algn="l" defTabSz="666750">
            <a:lnSpc>
              <a:spcPct val="90000"/>
            </a:lnSpc>
            <a:spcBef>
              <a:spcPct val="0"/>
            </a:spcBef>
            <a:spcAft>
              <a:spcPct val="15000"/>
            </a:spcAft>
            <a:buChar char="••"/>
          </a:pPr>
          <a:endParaRPr lang="en-US" sz="1500" kern="1200" dirty="0">
            <a:latin typeface="Segoe UI" pitchFamily="34" charset="0"/>
            <a:ea typeface="Segoe UI" pitchFamily="34" charset="0"/>
            <a:cs typeface="Segoe UI" pitchFamily="34" charset="0"/>
          </a:endParaRPr>
        </a:p>
      </dsp:txBody>
      <dsp:txXfrm>
        <a:off x="6768760" y="560507"/>
        <a:ext cx="2967419" cy="286423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Office 365</a:t>
            </a:r>
            <a:endParaRPr lang="en-US" dirty="0"/>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2015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dirty="0"/>
          </a:p>
        </p:txBody>
      </p:sp>
      <p:pic>
        <p:nvPicPr>
          <p:cNvPr id="5" name="Picture 4"/>
          <p:cNvPicPr>
            <a:picLocks noChangeAspect="1"/>
          </p:cNvPicPr>
          <p:nvPr/>
        </p:nvPicPr>
        <p:blipFill>
          <a:blip r:embed="rId2"/>
          <a:stretch>
            <a:fillRect/>
          </a:stretch>
        </p:blipFill>
        <p:spPr>
          <a:xfrm>
            <a:off x="5572561" y="0"/>
            <a:ext cx="1514039" cy="670411"/>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dirty="0"/>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Office 365</a:t>
            </a:r>
            <a:endParaRPr lang="en-US" dirty="0"/>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a:t>
            </a:r>
          </a:p>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pic>
        <p:nvPicPr>
          <p:cNvPr id="8" name="Picture 7"/>
          <p:cNvPicPr>
            <a:picLocks noChangeAspect="1"/>
          </p:cNvPicPr>
          <p:nvPr/>
        </p:nvPicPr>
        <p:blipFill>
          <a:blip r:embed="rId2"/>
          <a:stretch>
            <a:fillRect/>
          </a:stretch>
        </p:blipFill>
        <p:spPr>
          <a:xfrm>
            <a:off x="5572561" y="0"/>
            <a:ext cx="1514039" cy="670411"/>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2867">
              <a:spcAft>
                <a:spcPts val="336"/>
              </a:spcAft>
            </a:pPr>
            <a:r>
              <a:rPr lang="en-US" dirty="0" smtClean="0">
                <a:solidFill>
                  <a:schemeClr val="bg1"/>
                </a:solidFill>
              </a:rPr>
              <a:t>Introduction to the PnP Transformation Process</a:t>
            </a:r>
          </a:p>
        </p:txBody>
      </p:sp>
      <p:sp>
        <p:nvSpPr>
          <p:cNvPr id="6" name="Date Placeholder 5"/>
          <p:cNvSpPr>
            <a:spLocks noGrp="1"/>
          </p:cNvSpPr>
          <p:nvPr>
            <p:ph type="dt" idx="12"/>
          </p:nvPr>
        </p:nvSpPr>
        <p:spPr>
          <a:xfrm>
            <a:off x="4014100" y="0"/>
            <a:ext cx="3070860" cy="468630"/>
          </a:xfrm>
          <a:prstGeom prst="rect">
            <a:avLst/>
          </a:prstGeom>
        </p:spPr>
        <p:txBody>
          <a:bodyPr/>
          <a:lstStyle/>
          <a:p>
            <a:fld id="{D4664A66-7F43-48D1-91D2-AE7A931D6495}" type="datetime1">
              <a:rPr lang="en-US" smtClean="0">
                <a:solidFill>
                  <a:prstClr val="black"/>
                </a:solidFill>
              </a:rPr>
              <a:pPr/>
              <a:t>5/19/2015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8"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solidFill>
                  <a:prstClr val="black"/>
                </a:solidFill>
              </a:rPr>
              <a:t>Microsoft Office</a:t>
            </a:r>
            <a:endParaRPr lang="en-US" dirty="0">
              <a:solidFill>
                <a:prstClr val="black"/>
              </a:solidFill>
            </a:endParaRPr>
          </a:p>
        </p:txBody>
      </p:sp>
      <p:sp>
        <p:nvSpPr>
          <p:cNvPr id="9"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88977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5/19/2015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6189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12</a:t>
            </a:fld>
            <a:endParaRPr lang="en-US" dirty="0"/>
          </a:p>
        </p:txBody>
      </p:sp>
    </p:spTree>
    <p:extLst>
      <p:ext uri="{BB962C8B-B14F-4D97-AF65-F5344CB8AC3E}">
        <p14:creationId xmlns:p14="http://schemas.microsoft.com/office/powerpoint/2010/main" val="3391220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dirty="0"/>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5/19/2015</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dirty="0"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Light" pitchFamily="34" charset="0"/>
              </a:rPr>
            </a:br>
            <a:r>
              <a:rPr lang="en-US" dirty="0" smtClean="0">
                <a:solidFill>
                  <a:srgbClr val="000000"/>
                </a:solidFill>
                <a:latin typeface="Segoe UI Light"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14</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dirty="0"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1098062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Full trust</a:t>
            </a:r>
            <a:r>
              <a:rPr lang="en-NZ" baseline="0" dirty="0" smtClean="0"/>
              <a:t> solutions have implications on Disaster Recovery Model</a:t>
            </a:r>
          </a:p>
          <a:p>
            <a:r>
              <a:rPr lang="en-NZ" dirty="0" smtClean="0"/>
              <a:t>Full trust solution deployments cause downtime</a:t>
            </a:r>
          </a:p>
          <a:p>
            <a:r>
              <a:rPr lang="en-NZ" dirty="0" smtClean="0"/>
              <a:t>Full trust</a:t>
            </a:r>
            <a:r>
              <a:rPr lang="en-NZ" baseline="0" dirty="0" smtClean="0"/>
              <a:t> solutions have to be closely analysed and “trusted”</a:t>
            </a:r>
          </a:p>
          <a:p>
            <a:r>
              <a:rPr lang="en-NZ" baseline="0" dirty="0" smtClean="0"/>
              <a:t>Sandbox solutions are deprecated</a:t>
            </a:r>
          </a:p>
          <a:p>
            <a:endParaRPr lang="en-NZ" dirty="0" smtClean="0"/>
          </a:p>
          <a:p>
            <a:endParaRPr lang="en-NZ" dirty="0"/>
          </a:p>
        </p:txBody>
      </p:sp>
      <p:sp>
        <p:nvSpPr>
          <p:cNvPr id="4" name="Slide Number Placeholder 3"/>
          <p:cNvSpPr>
            <a:spLocks noGrp="1"/>
          </p:cNvSpPr>
          <p:nvPr>
            <p:ph type="sldNum" sz="quarter" idx="10"/>
          </p:nvPr>
        </p:nvSpPr>
        <p:spPr/>
        <p:txBody>
          <a:bodyPr/>
          <a:lstStyle/>
          <a:p>
            <a:fld id="{B4008EB6-D09E-4580-8CD6-DDB14511944F}" type="slidenum">
              <a:rPr lang="en-US" smtClean="0"/>
              <a:t>2</a:t>
            </a:fld>
            <a:endParaRPr lang="en-US" dirty="0"/>
          </a:p>
        </p:txBody>
      </p:sp>
      <p:sp>
        <p:nvSpPr>
          <p:cNvPr id="5" name="Header Placeholder 4"/>
          <p:cNvSpPr>
            <a:spLocks noGrp="1"/>
          </p:cNvSpPr>
          <p:nvPr>
            <p:ph type="hdr" sz="quarter" idx="11"/>
          </p:nvPr>
        </p:nvSpPr>
        <p:spPr/>
        <p:txBody>
          <a:bodyPr/>
          <a:lstStyle/>
          <a:p>
            <a:r>
              <a:rPr lang="en-US" dirty="0" smtClean="0"/>
              <a:t>Office 365</a:t>
            </a:r>
            <a:endParaRPr lang="en-US" dirty="0"/>
          </a:p>
        </p:txBody>
      </p:sp>
      <p:sp>
        <p:nvSpPr>
          <p:cNvPr id="6" name="Footer Placeholder 5"/>
          <p:cNvSpPr>
            <a:spLocks noGrp="1"/>
          </p:cNvSpPr>
          <p:nvPr>
            <p:ph type="ftr" sz="quarter" idx="12"/>
          </p:nvPr>
        </p:nvSpPr>
        <p:spPr/>
        <p:txBody>
          <a:bodyPr/>
          <a:lstStyle/>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a:t>
            </a:r>
          </a:p>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95114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High level benefits of the process and reasoning for transition.</a:t>
            </a:r>
          </a:p>
          <a:p>
            <a:pPr marL="226817" indent="-226817">
              <a:buAutoNum type="arabicParenR"/>
            </a:pPr>
            <a:endParaRPr lang="en-US" dirty="0"/>
          </a:p>
        </p:txBody>
      </p:sp>
      <p:sp>
        <p:nvSpPr>
          <p:cNvPr id="4" name="Date Placeholder 3"/>
          <p:cNvSpPr>
            <a:spLocks noGrp="1"/>
          </p:cNvSpPr>
          <p:nvPr>
            <p:ph type="dt" idx="10"/>
          </p:nvPr>
        </p:nvSpPr>
        <p:spPr>
          <a:xfrm>
            <a:off x="3978132" y="0"/>
            <a:ext cx="3043343" cy="465455"/>
          </a:xfrm>
          <a:prstGeom prst="rect">
            <a:avLst/>
          </a:prstGeom>
        </p:spPr>
        <p:txBody>
          <a:bodyPr/>
          <a:lstStyle/>
          <a:p>
            <a:fld id="{DB4CBCD6-A669-4A56-A2DB-A722ECBC3C1C}" type="datetime1">
              <a:rPr lang="en-US" smtClean="0"/>
              <a:t>5/19/2015</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t>3</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6516" defTabSz="932797"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516" defTabSz="932797"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279806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General customization pointers for cloud and on-premises</a:t>
            </a:r>
          </a:p>
          <a:p>
            <a:pPr marL="0" marR="0"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FTC: Full Trust Code</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Office 365 MT: Office 365 Multi Tenant</a:t>
            </a:r>
            <a:endParaRPr lang="en-US" baseline="0" dirty="0" smtClean="0"/>
          </a:p>
          <a:p>
            <a:r>
              <a:rPr lang="en-US" dirty="0" smtClean="0"/>
              <a:t>Align to the cloud service roadmap</a:t>
            </a:r>
          </a:p>
          <a:p>
            <a:r>
              <a:rPr lang="en-US" baseline="0" dirty="0" smtClean="0"/>
              <a:t>Cloud App Model offers new capabilities </a:t>
            </a:r>
            <a:endParaRPr lang="en-US" dirty="0"/>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5/19/2015</a:t>
            </a:fld>
            <a:endParaRPr lang="en-US" dirty="0"/>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4</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58342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r>
              <a:rPr lang="en-US" dirty="0" smtClean="0"/>
              <a:t>Just to clear out</a:t>
            </a:r>
            <a:r>
              <a:rPr lang="en-US" baseline="0" dirty="0" smtClean="0"/>
              <a:t> hat the app model / add-in model means in Microsoft terminology. </a:t>
            </a:r>
          </a:p>
          <a:p>
            <a:endParaRPr lang="en-US" baseline="0" dirty="0" smtClean="0"/>
          </a:p>
          <a:p>
            <a:r>
              <a:rPr lang="en-US" baseline="0" dirty="0" smtClean="0"/>
              <a:t>Key pointer to land is that there’s two types of apps… typical apps in Store and in corporate catalog and client side solutions, which remotely either configure SP sites or take advantage of the SP services. </a:t>
            </a:r>
          </a:p>
          <a:p>
            <a:endParaRPr lang="en-US" baseline="0" dirty="0" smtClean="0"/>
          </a:p>
          <a:p>
            <a:r>
              <a:rPr lang="en-US" baseline="0" dirty="0" smtClean="0"/>
              <a:t>Farm solutions are supported in SP2016, but recommended only for special cases. </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5</a:t>
            </a:fld>
            <a:endParaRPr lang="en-US"/>
          </a:p>
        </p:txBody>
      </p:sp>
    </p:spTree>
    <p:extLst>
      <p:ext uri="{BB962C8B-B14F-4D97-AF65-F5344CB8AC3E}">
        <p14:creationId xmlns:p14="http://schemas.microsoft.com/office/powerpoint/2010/main" val="4124444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Five steps for the Transformation process and the key pointers for each</a:t>
            </a:r>
            <a:r>
              <a:rPr lang="en-US" baseline="0" dirty="0" smtClean="0"/>
              <a:t> of the steps. </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t>6</a:t>
            </a:fld>
            <a:endParaRPr lang="en-US" dirty="0"/>
          </a:p>
        </p:txBody>
      </p:sp>
      <p:sp>
        <p:nvSpPr>
          <p:cNvPr id="5" name="Header Placeholder 4"/>
          <p:cNvSpPr>
            <a:spLocks noGrp="1"/>
          </p:cNvSpPr>
          <p:nvPr>
            <p:ph type="hdr" sz="quarter" idx="11"/>
          </p:nvPr>
        </p:nvSpPr>
        <p:spPr/>
        <p:txBody>
          <a:bodyPr/>
          <a:lstStyle/>
          <a:p>
            <a:r>
              <a:rPr lang="en-US" smtClean="0"/>
              <a:t>Office 365</a:t>
            </a:r>
            <a:endParaRPr lang="en-US" dirty="0"/>
          </a:p>
        </p:txBody>
      </p:sp>
      <p:sp>
        <p:nvSpPr>
          <p:cNvPr id="6" name="Footer Placeholder 5"/>
          <p:cNvSpPr>
            <a:spLocks noGrp="1"/>
          </p:cNvSpPr>
          <p:nvPr>
            <p:ph type="ftr" sz="quarter" idx="12"/>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17928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Five steps divided to 2 steps.</a:t>
            </a:r>
          </a:p>
          <a:p>
            <a:r>
              <a:rPr lang="en-US" baseline="0" dirty="0" smtClean="0"/>
              <a:t>We recommend to complete first 3 actions before making detailed estimates for the following steps. This way there’s clarity on the business requirements and future target for the customizations and concentration of the transformation actions is towards the actually needed capabilities. Key step is the assessment and to understand actual business drivers and how the application works from UI perspective. This is not 1 to 1 transformation, we rather concentrate on implementing needed functionalities using app model techniques, which could result completely different kind of implementation, so looking just the existing code is not enough. </a:t>
            </a:r>
          </a:p>
          <a:p>
            <a:endParaRPr lang="en-US" baseline="0" dirty="0" smtClean="0"/>
          </a:p>
          <a:p>
            <a:r>
              <a:rPr lang="en-US" baseline="0" dirty="0" smtClean="0"/>
              <a:t>You can use assessment tooling like SPCAF during the assessment phase to analyze the existing code and the possible transition approaches. </a:t>
            </a:r>
          </a:p>
        </p:txBody>
      </p:sp>
      <p:sp>
        <p:nvSpPr>
          <p:cNvPr id="4" name="Slide Number Placeholder 3"/>
          <p:cNvSpPr>
            <a:spLocks noGrp="1"/>
          </p:cNvSpPr>
          <p:nvPr>
            <p:ph type="sldNum" sz="quarter" idx="10"/>
          </p:nvPr>
        </p:nvSpPr>
        <p:spPr/>
        <p:txBody>
          <a:bodyPr/>
          <a:lstStyle/>
          <a:p>
            <a:fld id="{69A3D4EF-FC77-4542-8C22-63DD037305B0}" type="slidenum">
              <a:rPr lang="en-US" smtClean="0"/>
              <a:t>7</a:t>
            </a:fld>
            <a:endParaRPr lang="en-US" dirty="0"/>
          </a:p>
        </p:txBody>
      </p:sp>
    </p:spTree>
    <p:extLst>
      <p:ext uri="{BB962C8B-B14F-4D97-AF65-F5344CB8AC3E}">
        <p14:creationId xmlns:p14="http://schemas.microsoft.com/office/powerpoint/2010/main" val="805279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600" kern="1200" dirty="0" smtClean="0">
                <a:solidFill>
                  <a:schemeClr val="tx1"/>
                </a:solidFill>
                <a:latin typeface="Segoe UI Light" pitchFamily="34" charset="0"/>
                <a:ea typeface="+mn-ea"/>
                <a:cs typeface="+mn-cs"/>
              </a:rPr>
              <a:t>This shows possible factory based model for larger deployments</a:t>
            </a:r>
            <a:r>
              <a:rPr lang="en-US" sz="1600" kern="1200" baseline="0" dirty="0" smtClean="0">
                <a:solidFill>
                  <a:schemeClr val="tx1"/>
                </a:solidFill>
                <a:latin typeface="Segoe UI Light" pitchFamily="34" charset="0"/>
                <a:ea typeface="+mn-ea"/>
                <a:cs typeface="+mn-cs"/>
              </a:rPr>
              <a:t> with significant amount of customizations and applications to transform. Key point is to perform better initial prioritization and categorization for the application, but actual assessment and implementation phases will follow the similar process as with the smaller deployments. Solutions are looped through the process in batches based on categorization. Each iteration and batch will results additional learnings and reusable code, which will help on </a:t>
            </a:r>
            <a:r>
              <a:rPr lang="en-US" sz="1600" kern="1200" baseline="0" smtClean="0">
                <a:solidFill>
                  <a:schemeClr val="tx1"/>
                </a:solidFill>
                <a:latin typeface="Segoe UI Light" pitchFamily="34" charset="0"/>
                <a:ea typeface="+mn-ea"/>
                <a:cs typeface="+mn-cs"/>
              </a:rPr>
              <a:t>following batches. </a:t>
            </a:r>
            <a:endParaRPr lang="en-US" sz="1600" kern="1200" baseline="0" dirty="0" smtClean="0">
              <a:solidFill>
                <a:schemeClr val="tx1"/>
              </a:solidFill>
              <a:latin typeface="Segoe UI Light" pitchFamily="34" charset="0"/>
              <a:ea typeface="+mn-ea"/>
              <a:cs typeface="+mn-cs"/>
            </a:endParaRPr>
          </a:p>
          <a:p>
            <a:pPr marL="0" indent="0">
              <a:buFont typeface="Arial" panose="020B0604020202020204" pitchFamily="34" charset="0"/>
              <a:buNone/>
            </a:pPr>
            <a:endParaRPr lang="en-US" sz="1600" kern="1200" dirty="0" smtClean="0">
              <a:solidFill>
                <a:schemeClr val="tx1"/>
              </a:solidFill>
              <a:latin typeface="Segoe UI Light" pitchFamily="34" charset="0"/>
              <a:ea typeface="+mn-ea"/>
              <a:cs typeface="+mn-cs"/>
            </a:endParaRPr>
          </a:p>
          <a:p>
            <a:pPr marL="285750" indent="-285750">
              <a:buFont typeface="Arial" panose="020B0604020202020204" pitchFamily="34" charset="0"/>
              <a:buChar char="•"/>
            </a:pPr>
            <a:r>
              <a:rPr lang="en-US" sz="1600" kern="1200" dirty="0" smtClean="0">
                <a:solidFill>
                  <a:schemeClr val="tx1"/>
                </a:solidFill>
                <a:latin typeface="Segoe UI Light" pitchFamily="34" charset="0"/>
                <a:ea typeface="+mn-ea"/>
                <a:cs typeface="+mn-cs"/>
              </a:rPr>
              <a:t>Initial</a:t>
            </a:r>
            <a:r>
              <a:rPr lang="en-US" sz="1600" kern="1200" baseline="0" dirty="0" smtClean="0">
                <a:solidFill>
                  <a:schemeClr val="tx1"/>
                </a:solidFill>
                <a:latin typeface="Segoe UI Light" pitchFamily="34" charset="0"/>
                <a:ea typeface="+mn-ea"/>
                <a:cs typeface="+mn-cs"/>
              </a:rPr>
              <a:t> Assessment and Rationalization</a:t>
            </a:r>
          </a:p>
          <a:p>
            <a:pPr marL="498731" lvl="1" indent="-285750">
              <a:buFont typeface="Arial" panose="020B0604020202020204" pitchFamily="34" charset="0"/>
              <a:buChar char="•"/>
            </a:pPr>
            <a:r>
              <a:rPr lang="en-US" sz="1600" kern="1200" baseline="0" dirty="0" smtClean="0">
                <a:solidFill>
                  <a:schemeClr val="tx1"/>
                </a:solidFill>
                <a:latin typeface="Segoe UI Light" pitchFamily="34" charset="0"/>
                <a:ea typeface="+mn-ea"/>
                <a:cs typeface="+mn-cs"/>
              </a:rPr>
              <a:t>Same as Readiness actions (#1) in the Transformation process</a:t>
            </a:r>
          </a:p>
          <a:p>
            <a:pPr marL="285750" indent="-285750">
              <a:buFont typeface="Arial" panose="020B0604020202020204" pitchFamily="34" charset="0"/>
              <a:buChar char="•"/>
            </a:pPr>
            <a:r>
              <a:rPr lang="en-US" sz="1600" kern="1200" baseline="0" dirty="0" smtClean="0">
                <a:solidFill>
                  <a:schemeClr val="tx1"/>
                </a:solidFill>
                <a:latin typeface="Segoe UI Light" pitchFamily="34" charset="0"/>
                <a:ea typeface="+mn-ea"/>
                <a:cs typeface="+mn-cs"/>
              </a:rPr>
              <a:t>Detailed Assessment &amp; Planning</a:t>
            </a:r>
          </a:p>
          <a:p>
            <a:pPr marL="285750" indent="-285750">
              <a:buFont typeface="Arial" panose="020B0604020202020204" pitchFamily="34" charset="0"/>
              <a:buChar char="•"/>
            </a:pPr>
            <a:r>
              <a:rPr lang="en-US" sz="1600" kern="1200" baseline="0" dirty="0" smtClean="0">
                <a:solidFill>
                  <a:schemeClr val="tx1"/>
                </a:solidFill>
                <a:latin typeface="Segoe UI Light" pitchFamily="34" charset="0"/>
                <a:ea typeface="+mn-ea"/>
                <a:cs typeface="+mn-cs"/>
              </a:rPr>
              <a:t>Implementation</a:t>
            </a:r>
          </a:p>
          <a:p>
            <a:pPr marL="285750" indent="-285750">
              <a:buFont typeface="Arial" panose="020B0604020202020204" pitchFamily="34" charset="0"/>
              <a:buChar char="•"/>
            </a:pPr>
            <a:endParaRPr lang="en-US" sz="1600" kern="1200" dirty="0" smtClean="0">
              <a:solidFill>
                <a:schemeClr val="tx1"/>
              </a:solidFill>
              <a:latin typeface="Segoe UI Light" pitchFamily="34" charset="0"/>
              <a:ea typeface="+mn-ea"/>
              <a:cs typeface="+mn-cs"/>
            </a:endParaRPr>
          </a:p>
          <a:p>
            <a:endParaRPr lang="en-US" dirty="0"/>
          </a:p>
        </p:txBody>
      </p:sp>
    </p:spTree>
    <p:extLst>
      <p:ext uri="{BB962C8B-B14F-4D97-AF65-F5344CB8AC3E}">
        <p14:creationId xmlns:p14="http://schemas.microsoft.com/office/powerpoint/2010/main" val="929043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Audience might vary based on how</a:t>
            </a:r>
            <a:r>
              <a:rPr lang="en-NZ" baseline="0" dirty="0" smtClean="0"/>
              <a:t> the organisation is structured</a:t>
            </a:r>
            <a:endParaRPr lang="en-NZ" dirty="0"/>
          </a:p>
        </p:txBody>
      </p:sp>
      <p:sp>
        <p:nvSpPr>
          <p:cNvPr id="4" name="Slide Number Placeholder 3"/>
          <p:cNvSpPr>
            <a:spLocks noGrp="1"/>
          </p:cNvSpPr>
          <p:nvPr>
            <p:ph type="sldNum" sz="quarter" idx="10"/>
          </p:nvPr>
        </p:nvSpPr>
        <p:spPr/>
        <p:txBody>
          <a:bodyPr/>
          <a:lstStyle/>
          <a:p>
            <a:fld id="{B4008EB6-D09E-4580-8CD6-DDB14511944F}" type="slidenum">
              <a:rPr lang="en-US" smtClean="0"/>
              <a:t>9</a:t>
            </a:fld>
            <a:endParaRPr lang="en-US" dirty="0"/>
          </a:p>
        </p:txBody>
      </p:sp>
      <p:sp>
        <p:nvSpPr>
          <p:cNvPr id="5" name="Header Placeholder 4"/>
          <p:cNvSpPr>
            <a:spLocks noGrp="1"/>
          </p:cNvSpPr>
          <p:nvPr>
            <p:ph type="hdr" sz="quarter" idx="11"/>
          </p:nvPr>
        </p:nvSpPr>
        <p:spPr/>
        <p:txBody>
          <a:bodyPr/>
          <a:lstStyle/>
          <a:p>
            <a:r>
              <a:rPr lang="en-US" dirty="0" smtClean="0"/>
              <a:t>Office 365</a:t>
            </a:r>
            <a:endParaRPr lang="en-US" dirty="0"/>
          </a:p>
        </p:txBody>
      </p:sp>
      <p:sp>
        <p:nvSpPr>
          <p:cNvPr id="6" name="Footer Placeholder 5"/>
          <p:cNvSpPr>
            <a:spLocks noGrp="1"/>
          </p:cNvSpPr>
          <p:nvPr>
            <p:ph type="ftr" sz="quarter" idx="12"/>
          </p:nvPr>
        </p:nvSpPr>
        <p:spPr/>
        <p:txBody>
          <a:bodyPr/>
          <a:lstStyle/>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a:t>
            </a:r>
          </a:p>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323865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292825" cy="843401"/>
          </a:xfrm>
          <a:prstGeom prst="rect">
            <a:avLst/>
          </a:prstGeom>
        </p:spPr>
      </p:pic>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3"/>
          <a:stretch>
            <a:fillRect/>
          </a:stretch>
        </p:blipFill>
        <p:spPr>
          <a:xfrm>
            <a:off x="6427606" y="4309651"/>
            <a:ext cx="5761219" cy="254834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8" name="Picture 7"/>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8" name="Picture 7"/>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9893507" y="5881010"/>
            <a:ext cx="2191008" cy="970170"/>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11014863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195535494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10" name="Picture 9"/>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149392577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6" name="Picture 5"/>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13706418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0" y="0"/>
            <a:ext cx="12272940" cy="6858000"/>
          </a:xfrm>
          <a:prstGeom prst="rect">
            <a:avLst/>
          </a:prstGeom>
        </p:spPr>
      </p:pic>
      <p:sp>
        <p:nvSpPr>
          <p:cNvPr id="9" name="Rectangle 1"/>
          <p:cNvSpPr/>
          <p:nvPr userDrawn="1"/>
        </p:nvSpPr>
        <p:spPr bwMode="auto">
          <a:xfrm flipH="1">
            <a:off x="-5" y="0"/>
            <a:ext cx="12272939"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smtClean="0"/>
              <a:t>Click to edit title style</a:t>
            </a:r>
            <a:endParaRPr lang="en-US" dirty="0"/>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pPr lvl="0"/>
            <a:r>
              <a:rPr lang="en-US" sz="2400" spc="-70" smtClean="0">
                <a:solidFill>
                  <a:schemeClr val="bg1"/>
                </a:solidFill>
                <a:latin typeface="+mj-lt"/>
              </a:rPr>
              <a:t>Click to edit Master text styles</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2292824" cy="843401"/>
          </a:xfrm>
          <a:prstGeom prst="rect">
            <a:avLst/>
          </a:prstGeom>
        </p:spPr>
      </p:pic>
      <p:pic>
        <p:nvPicPr>
          <p:cNvPr id="10" name="Picture 9"/>
          <p:cNvPicPr>
            <a:picLocks noChangeAspect="1"/>
          </p:cNvPicPr>
          <p:nvPr userDrawn="1"/>
        </p:nvPicPr>
        <p:blipFill>
          <a:blip r:embed="rId4"/>
          <a:stretch>
            <a:fillRect/>
          </a:stretch>
        </p:blipFill>
        <p:spPr>
          <a:xfrm>
            <a:off x="9296552" y="5541664"/>
            <a:ext cx="2975927" cy="1316336"/>
          </a:xfrm>
          <a:prstGeom prst="rect">
            <a:avLst/>
          </a:prstGeom>
        </p:spPr>
      </p:pic>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10" name="Picture 9"/>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6" name="Picture 5"/>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5" name="Picture 4"/>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pic>
        <p:nvPicPr>
          <p:cNvPr id="4" name="Picture 3"/>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600" kern="1200" spc="-70" baseline="0" smtClean="0">
                <a:gradFill>
                  <a:gsLst>
                    <a:gs pos="100000">
                      <a:schemeClr val="bg2"/>
                    </a:gs>
                    <a:gs pos="0">
                      <a:schemeClr val="bg2"/>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vert="horz" wrap="square" lIns="0" tIns="0" rIns="0" bIns="0" rtlCol="0" anchor="t">
            <a:noAutofit/>
          </a:bodyPr>
          <a:lstStyle>
            <a:lvl1pPr>
              <a:defRPr lang="en-US" dirty="0"/>
            </a:lvl1pPr>
          </a:lstStyle>
          <a:p>
            <a:pPr lvl="0"/>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132125382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9893507" y="5881010"/>
            <a:ext cx="2191008" cy="969144"/>
          </a:xfrm>
          <a:prstGeom prst="rect">
            <a:avLst/>
          </a:prstGeom>
        </p:spPr>
      </p:pic>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16348955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7235988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unchy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487671606"/>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pic>
        <p:nvPicPr>
          <p:cNvPr id="10" name="Picture 9"/>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nchy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3525484004"/>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Slide Yellow">
    <p:bg>
      <p:bgPr>
        <a:solidFill>
          <a:srgbClr val="FFC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1536206455"/>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Slide Grey">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66898034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8" name="Picture 7"/>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10" name="Picture 9"/>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2.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086" r:id="rId7"/>
    <p:sldLayoutId id="2147484090" r:id="rId8"/>
    <p:sldLayoutId id="2147484091" r:id="rId9"/>
    <p:sldLayoutId id="2147484089" r:id="rId10"/>
    <p:sldLayoutId id="2147484119" r:id="rId11"/>
    <p:sldLayoutId id="2147484116" r:id="rId12"/>
    <p:sldLayoutId id="2147484117" r:id="rId13"/>
    <p:sldLayoutId id="2147484140" r:id="rId14"/>
    <p:sldLayoutId id="2147484193" r:id="rId15"/>
    <p:sldLayoutId id="2147484163" r:id="rId16"/>
    <p:sldLayoutId id="2147484141" r:id="rId17"/>
    <p:sldLayoutId id="2147484164" r:id="rId18"/>
    <p:sldLayoutId id="2147484196" r:id="rId19"/>
    <p:sldLayoutId id="2147484142" r:id="rId20"/>
    <p:sldLayoutId id="2147484143" r:id="rId21"/>
    <p:sldLayoutId id="2147484092" r:id="rId22"/>
    <p:sldLayoutId id="2147484148" r:id="rId23"/>
    <p:sldLayoutId id="2147484093" r:id="rId24"/>
    <p:sldLayoutId id="2147484277" r:id="rId25"/>
    <p:sldLayoutId id="2147484094" r:id="rId26"/>
    <p:sldLayoutId id="2147484291" r:id="rId27"/>
    <p:sldLayoutId id="2147484096" r:id="rId28"/>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285" r:id="rId5"/>
    <p:sldLayoutId id="2147484286" r:id="rId6"/>
    <p:sldLayoutId id="2147484154" r:id="rId7"/>
    <p:sldLayoutId id="2147484155" r:id="rId8"/>
    <p:sldLayoutId id="2147484156" r:id="rId9"/>
    <p:sldLayoutId id="2147484157" r:id="rId10"/>
    <p:sldLayoutId id="2147484283" r:id="rId11"/>
    <p:sldLayoutId id="2147484284" r:id="rId12"/>
    <p:sldLayoutId id="2147484158" r:id="rId13"/>
    <p:sldLayoutId id="2147484159" r:id="rId14"/>
    <p:sldLayoutId id="2147484160" r:id="rId15"/>
    <p:sldLayoutId id="2147484161" r:id="rId16"/>
    <p:sldLayoutId id="2147484281" r:id="rId17"/>
    <p:sldLayoutId id="2147484282" r:id="rId18"/>
  </p:sldLayoutIdLst>
  <p:transition>
    <p:fade/>
  </p:transition>
  <p:timing>
    <p:tnLst>
      <p:par>
        <p:cTn id="1" dur="indefinite" restart="never" nodeType="tmRoot"/>
      </p:par>
    </p:tnLst>
  </p:timing>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4.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hyperlink" Target="http://apisandbox.msdn.microsoft.com/" TargetMode="External"/><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4.xml"/><Relationship Id="rId6" Type="http://schemas.openxmlformats.org/officeDocument/2006/relationships/image" Target="../media/image27.png"/><Relationship Id="rId5" Type="http://schemas.openxmlformats.org/officeDocument/2006/relationships/hyperlink" Target="http://dev.office.com/training" TargetMode="External"/><Relationship Id="rId4" Type="http://schemas.openxmlformats.org/officeDocument/2006/relationships/hyperlink" Target="http://dev.office.com/getting-started"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yammer.com/itpronetwork" TargetMode="External"/><Relationship Id="rId7" Type="http://schemas.openxmlformats.org/officeDocument/2006/relationships/image" Target="../media/image32.png"/><Relationship Id="rId2" Type="http://schemas.openxmlformats.org/officeDocument/2006/relationships/hyperlink" Target="http://officespdev.uservoice.com/" TargetMode="External"/><Relationship Id="rId1" Type="http://schemas.openxmlformats.org/officeDocument/2006/relationships/slideLayout" Target="../slideLayouts/slideLayout22.xml"/><Relationship Id="rId6" Type="http://schemas.openxmlformats.org/officeDocument/2006/relationships/image" Target="../media/image31.png"/><Relationship Id="rId5" Type="http://schemas.openxmlformats.org/officeDocument/2006/relationships/image" Target="../media/image30.emf"/><Relationship Id="rId4" Type="http://schemas.openxmlformats.org/officeDocument/2006/relationships/hyperlink" Target="http://stackoverflow.com/questions/tagged/ms-office"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5.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6.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microsoft.com/office/2007/relationships/hdphoto" Target="../media/hdphoto1.wdp"/><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g"/></Relationships>
</file>

<file path=ppt/slides/_rels/slide7.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notesSlide" Target="../notesSlides/notesSlide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22.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a:xfrm>
            <a:off x="493713" y="3922721"/>
            <a:ext cx="10454594" cy="1254354"/>
          </a:xfrm>
        </p:spPr>
        <p:txBody>
          <a:bodyPr/>
          <a:lstStyle/>
          <a:p>
            <a:r>
              <a:rPr lang="en-US" dirty="0" smtClean="0"/>
              <a:t>PnP </a:t>
            </a:r>
            <a:r>
              <a:rPr lang="en-US" dirty="0"/>
              <a:t>Transformation Process</a:t>
            </a:r>
          </a:p>
        </p:txBody>
      </p:sp>
      <p:sp>
        <p:nvSpPr>
          <p:cNvPr id="3" name="Text Placeholder 2"/>
          <p:cNvSpPr>
            <a:spLocks noGrp="1"/>
          </p:cNvSpPr>
          <p:nvPr>
            <p:ph type="body" sz="quarter" idx="12"/>
          </p:nvPr>
        </p:nvSpPr>
        <p:spPr/>
        <p:txBody>
          <a:bodyPr/>
          <a:lstStyle/>
          <a:p>
            <a:r>
              <a:rPr lang="en-US" dirty="0" smtClean="0"/>
              <a:t>Name</a:t>
            </a:r>
          </a:p>
          <a:p>
            <a:r>
              <a:rPr lang="en-US" dirty="0" smtClean="0"/>
              <a:t>Title</a:t>
            </a:r>
          </a:p>
          <a:p>
            <a:r>
              <a:rPr lang="en-US" dirty="0" smtClean="0"/>
              <a:t>Company</a:t>
            </a:r>
            <a:endParaRPr lang="en-NZ" dirty="0"/>
          </a:p>
        </p:txBody>
      </p:sp>
    </p:spTree>
    <p:extLst>
      <p:ext uri="{BB962C8B-B14F-4D97-AF65-F5344CB8AC3E}">
        <p14:creationId xmlns:p14="http://schemas.microsoft.com/office/powerpoint/2010/main" val="285058755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Questions?</a:t>
            </a:r>
            <a:endParaRPr lang="en-US" sz="7200" dirty="0">
              <a:solidFill>
                <a:schemeClr val="bg1"/>
              </a:solidFill>
            </a:endParaRPr>
          </a:p>
        </p:txBody>
      </p:sp>
    </p:spTree>
    <p:extLst>
      <p:ext uri="{BB962C8B-B14F-4D97-AF65-F5344CB8AC3E}">
        <p14:creationId xmlns:p14="http://schemas.microsoft.com/office/powerpoint/2010/main" val="334022095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hidden="1"/>
          <p:cNvSpPr/>
          <p:nvPr/>
        </p:nvSpPr>
        <p:spPr bwMode="auto">
          <a:xfrm>
            <a:off x="1529764" y="1860183"/>
            <a:ext cx="4626412" cy="413710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262" tIns="107412" rIns="134262" bIns="107412" numCol="1" spcCol="0" rtlCol="0" fromWordArt="0" anchor="t" anchorCtr="0" forceAA="0" compatLnSpc="1">
            <a:prstTxWarp prst="textNoShape">
              <a:avLst/>
            </a:prstTxWarp>
            <a:noAutofit/>
          </a:bodyPr>
          <a:lstStyle/>
          <a:p>
            <a:pPr algn="ctr" defTabSz="684605">
              <a:lnSpc>
                <a:spcPct val="90000"/>
              </a:lnSpc>
            </a:pPr>
            <a:endParaRPr lang="en-US" sz="1761"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p:cNvSpPr txBox="1"/>
          <p:nvPr/>
        </p:nvSpPr>
        <p:spPr>
          <a:xfrm>
            <a:off x="656140" y="4494074"/>
            <a:ext cx="4998949" cy="2373731"/>
          </a:xfrm>
          <a:prstGeom prst="rect">
            <a:avLst/>
          </a:prstGeom>
          <a:noFill/>
        </p:spPr>
        <p:txBody>
          <a:bodyPr wrap="square" lIns="134262" tIns="107412" rIns="134262" bIns="107412" rtlCol="0">
            <a:spAutoFit/>
          </a:bodyPr>
          <a:lstStyle/>
          <a:p>
            <a:pPr defTabSz="684670">
              <a:lnSpc>
                <a:spcPct val="90000"/>
              </a:lnSpc>
              <a:spcAft>
                <a:spcPts val="441"/>
              </a:spcAft>
            </a:pPr>
            <a:r>
              <a:rPr lang="en-US" sz="3528" u="sng" dirty="0" smtClean="0">
                <a:solidFill>
                  <a:schemeClr val="tx1">
                    <a:lumMod val="50000"/>
                    <a:lumOff val="50000"/>
                  </a:schemeClr>
                </a:solidFill>
                <a:latin typeface="Segoe UI Light"/>
              </a:rPr>
              <a:t>aka.ms/</a:t>
            </a:r>
            <a:r>
              <a:rPr lang="en-US" sz="3528" u="sng" dirty="0" err="1" smtClean="0">
                <a:solidFill>
                  <a:schemeClr val="tx1">
                    <a:lumMod val="50000"/>
                    <a:lumOff val="50000"/>
                  </a:schemeClr>
                </a:solidFill>
                <a:latin typeface="Segoe UI Light"/>
              </a:rPr>
              <a:t>OfficeDevPnP</a:t>
            </a:r>
            <a:endParaRPr lang="en-US" sz="3528" u="sng" dirty="0" smtClean="0">
              <a:solidFill>
                <a:schemeClr val="tx1">
                  <a:lumMod val="50000"/>
                  <a:lumOff val="50000"/>
                </a:schemeClr>
              </a:solidFill>
              <a:latin typeface="Segoe UI Light"/>
            </a:endParaRPr>
          </a:p>
          <a:p>
            <a:pPr defTabSz="684670">
              <a:lnSpc>
                <a:spcPct val="90000"/>
              </a:lnSpc>
              <a:spcAft>
                <a:spcPts val="441"/>
              </a:spcAft>
            </a:pPr>
            <a:endParaRPr lang="en-US" sz="2352" u="sng" dirty="0" smtClean="0">
              <a:solidFill>
                <a:schemeClr val="tx1">
                  <a:lumMod val="50000"/>
                  <a:lumOff val="50000"/>
                </a:schemeClr>
              </a:solidFill>
              <a:latin typeface="Segoe UI Light"/>
            </a:endParaRPr>
          </a:p>
          <a:p>
            <a:pPr defTabSz="684670">
              <a:lnSpc>
                <a:spcPct val="90000"/>
              </a:lnSpc>
              <a:spcAft>
                <a:spcPts val="441"/>
              </a:spcAft>
            </a:pPr>
            <a:r>
              <a:rPr lang="en-US" u="sng" dirty="0" smtClean="0">
                <a:solidFill>
                  <a:schemeClr val="tx1">
                    <a:lumMod val="50000"/>
                    <a:lumOff val="50000"/>
                  </a:schemeClr>
                </a:solidFill>
                <a:latin typeface="Segoe UI Light"/>
              </a:rPr>
              <a:t>aka.ms/</a:t>
            </a:r>
            <a:r>
              <a:rPr lang="en-US" u="sng" dirty="0" err="1" smtClean="0">
                <a:solidFill>
                  <a:schemeClr val="tx1">
                    <a:lumMod val="50000"/>
                    <a:lumOff val="50000"/>
                  </a:schemeClr>
                </a:solidFill>
                <a:latin typeface="Segoe UI Light"/>
              </a:rPr>
              <a:t>OfficeDevPnPYammer</a:t>
            </a:r>
            <a:endParaRPr lang="en-US" u="sng" dirty="0">
              <a:solidFill>
                <a:schemeClr val="tx1">
                  <a:lumMod val="50000"/>
                  <a:lumOff val="50000"/>
                </a:schemeClr>
              </a:solidFill>
              <a:latin typeface="Segoe UI Light"/>
            </a:endParaRPr>
          </a:p>
          <a:p>
            <a:pPr defTabSz="684670">
              <a:lnSpc>
                <a:spcPct val="90000"/>
              </a:lnSpc>
              <a:spcAft>
                <a:spcPts val="441"/>
              </a:spcAft>
            </a:pPr>
            <a:r>
              <a:rPr lang="en-US" u="sng" dirty="0">
                <a:solidFill>
                  <a:schemeClr val="tx1">
                    <a:lumMod val="50000"/>
                    <a:lumOff val="50000"/>
                  </a:schemeClr>
                </a:solidFill>
                <a:latin typeface="Segoe UI Light"/>
              </a:rPr>
              <a:t>aka.ms/</a:t>
            </a:r>
            <a:r>
              <a:rPr lang="en-US" u="sng" dirty="0" err="1">
                <a:solidFill>
                  <a:schemeClr val="tx1">
                    <a:lumMod val="50000"/>
                    <a:lumOff val="50000"/>
                  </a:schemeClr>
                </a:solidFill>
                <a:latin typeface="Segoe UI Light"/>
              </a:rPr>
              <a:t>OfficeDevPnPMSDN</a:t>
            </a:r>
            <a:endParaRPr lang="en-US" u="sng" dirty="0">
              <a:solidFill>
                <a:schemeClr val="tx1">
                  <a:lumMod val="50000"/>
                  <a:lumOff val="50000"/>
                </a:schemeClr>
              </a:solidFill>
              <a:latin typeface="Segoe UI Light"/>
            </a:endParaRPr>
          </a:p>
          <a:p>
            <a:pPr defTabSz="684670">
              <a:lnSpc>
                <a:spcPct val="90000"/>
              </a:lnSpc>
              <a:spcAft>
                <a:spcPts val="441"/>
              </a:spcAft>
            </a:pPr>
            <a:r>
              <a:rPr lang="en-US" u="sng" dirty="0">
                <a:solidFill>
                  <a:schemeClr val="tx1">
                    <a:lumMod val="50000"/>
                    <a:lumOff val="50000"/>
                  </a:schemeClr>
                </a:solidFill>
                <a:latin typeface="Segoe UI Light"/>
              </a:rPr>
              <a:t>aka.ms/</a:t>
            </a:r>
            <a:r>
              <a:rPr lang="en-US" u="sng" dirty="0" err="1">
                <a:solidFill>
                  <a:schemeClr val="tx1">
                    <a:lumMod val="50000"/>
                    <a:lumOff val="50000"/>
                  </a:schemeClr>
                </a:solidFill>
                <a:latin typeface="Segoe UI Light"/>
              </a:rPr>
              <a:t>OfficeDevPnPVideos</a:t>
            </a:r>
            <a:endParaRPr lang="en-US" u="sng" dirty="0">
              <a:solidFill>
                <a:schemeClr val="tx1">
                  <a:lumMod val="50000"/>
                  <a:lumOff val="50000"/>
                </a:schemeClr>
              </a:solidFill>
              <a:latin typeface="Segoe UI Light"/>
            </a:endParaRPr>
          </a:p>
          <a:p>
            <a:pPr defTabSz="684670">
              <a:lnSpc>
                <a:spcPct val="90000"/>
              </a:lnSpc>
              <a:spcAft>
                <a:spcPts val="441"/>
              </a:spcAft>
            </a:pPr>
            <a:r>
              <a:rPr lang="en-US" u="sng" dirty="0">
                <a:solidFill>
                  <a:schemeClr val="tx1">
                    <a:lumMod val="50000"/>
                    <a:lumOff val="50000"/>
                  </a:schemeClr>
                </a:solidFill>
                <a:latin typeface="Segoe UI Light"/>
              </a:rPr>
              <a:t>aka.ms/</a:t>
            </a:r>
            <a:r>
              <a:rPr lang="en-US" u="sng" dirty="0" err="1">
                <a:solidFill>
                  <a:schemeClr val="tx1">
                    <a:lumMod val="50000"/>
                    <a:lumOff val="50000"/>
                  </a:schemeClr>
                </a:solidFill>
                <a:latin typeface="Segoe UI Light"/>
              </a:rPr>
              <a:t>OfficeDevPnPTraining</a:t>
            </a:r>
            <a:endParaRPr lang="en-US" sz="2400" u="sng" dirty="0">
              <a:solidFill>
                <a:schemeClr val="tx1">
                  <a:lumMod val="50000"/>
                  <a:lumOff val="50000"/>
                </a:schemeClr>
              </a:solidFill>
              <a:latin typeface="Segoe UI Light"/>
            </a:endParaRPr>
          </a:p>
        </p:txBody>
      </p:sp>
      <p:sp>
        <p:nvSpPr>
          <p:cNvPr id="7" name="TextBox 6"/>
          <p:cNvSpPr txBox="1"/>
          <p:nvPr/>
        </p:nvSpPr>
        <p:spPr>
          <a:xfrm>
            <a:off x="656140" y="2392627"/>
            <a:ext cx="5977920" cy="1015214"/>
          </a:xfrm>
          <a:prstGeom prst="rect">
            <a:avLst/>
          </a:prstGeom>
          <a:noFill/>
        </p:spPr>
        <p:txBody>
          <a:bodyPr wrap="none" rtlCol="0">
            <a:spAutoFit/>
          </a:bodyPr>
          <a:lstStyle/>
          <a:p>
            <a:pPr algn="ctr"/>
            <a:r>
              <a:rPr lang="en-US" sz="5997" dirty="0">
                <a:solidFill>
                  <a:schemeClr val="tx1">
                    <a:lumMod val="85000"/>
                    <a:lumOff val="15000"/>
                  </a:schemeClr>
                </a:solidFill>
                <a:latin typeface="Segoe UI Light" panose="020B0502040204020203" pitchFamily="34" charset="0"/>
                <a:cs typeface="Segoe UI Light" panose="020B0502040204020203" pitchFamily="34" charset="0"/>
              </a:rPr>
              <a:t>“Sharing is caring”</a:t>
            </a:r>
            <a:endParaRPr lang="en-GB" sz="5997" dirty="0">
              <a:solidFill>
                <a:schemeClr val="tx1">
                  <a:lumMod val="85000"/>
                  <a:lumOff val="15000"/>
                </a:schemeClr>
              </a:solidFill>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3"/>
          <a:stretch>
            <a:fillRect/>
          </a:stretch>
        </p:blipFill>
        <p:spPr>
          <a:xfrm>
            <a:off x="7290200" y="0"/>
            <a:ext cx="4898625" cy="11764682"/>
          </a:xfrm>
          <a:prstGeom prst="rect">
            <a:avLst/>
          </a:prstGeom>
        </p:spPr>
      </p:pic>
      <p:pic>
        <p:nvPicPr>
          <p:cNvPr id="9" name="Picture 8"/>
          <p:cNvPicPr>
            <a:picLocks noChangeAspect="1"/>
          </p:cNvPicPr>
          <p:nvPr/>
        </p:nvPicPr>
        <p:blipFill>
          <a:blip r:embed="rId4"/>
          <a:stretch>
            <a:fillRect/>
          </a:stretch>
        </p:blipFill>
        <p:spPr>
          <a:xfrm>
            <a:off x="0" y="1380"/>
            <a:ext cx="5558774" cy="2461404"/>
          </a:xfrm>
          <a:prstGeom prst="rect">
            <a:avLst/>
          </a:prstGeom>
        </p:spPr>
      </p:pic>
      <p:sp>
        <p:nvSpPr>
          <p:cNvPr id="11" name="Rectangle 10"/>
          <p:cNvSpPr/>
          <p:nvPr/>
        </p:nvSpPr>
        <p:spPr>
          <a:xfrm>
            <a:off x="656140" y="3407841"/>
            <a:ext cx="7140914" cy="1015663"/>
          </a:xfrm>
          <a:prstGeom prst="rect">
            <a:avLst/>
          </a:prstGeom>
          <a:noFill/>
        </p:spPr>
        <p:txBody>
          <a:bodyPr wrap="square">
            <a:spAutoFit/>
          </a:bodyPr>
          <a:lstStyle/>
          <a:p>
            <a:pPr marL="342900" indent="-342900">
              <a:buClr>
                <a:schemeClr val="tx1"/>
              </a:buClr>
              <a:buSzPct val="100000"/>
              <a:buFont typeface="Arial" panose="020B0604020202020204" pitchFamily="34" charset="0"/>
              <a:buChar char="•"/>
            </a:pPr>
            <a:r>
              <a:rPr lang="en-US" sz="2000" dirty="0" smtClean="0">
                <a:solidFill>
                  <a:schemeClr val="bg2">
                    <a:lumMod val="75000"/>
                  </a:schemeClr>
                </a:solidFill>
                <a:latin typeface="+mj-lt"/>
              </a:rPr>
              <a:t>Ready to use App </a:t>
            </a:r>
            <a:r>
              <a:rPr lang="en-US" sz="2000" dirty="0">
                <a:solidFill>
                  <a:schemeClr val="bg2">
                    <a:lumMod val="75000"/>
                  </a:schemeClr>
                </a:solidFill>
                <a:latin typeface="+mj-lt"/>
              </a:rPr>
              <a:t>Model </a:t>
            </a:r>
            <a:r>
              <a:rPr lang="en-US" sz="2000" dirty="0" smtClean="0">
                <a:solidFill>
                  <a:schemeClr val="bg2">
                    <a:lumMod val="75000"/>
                  </a:schemeClr>
                </a:solidFill>
                <a:latin typeface="+mj-lt"/>
              </a:rPr>
              <a:t>patterns </a:t>
            </a:r>
            <a:r>
              <a:rPr lang="en-US" sz="2000" dirty="0">
                <a:solidFill>
                  <a:schemeClr val="bg2">
                    <a:lumMod val="75000"/>
                  </a:schemeClr>
                </a:solidFill>
                <a:latin typeface="+mj-lt"/>
              </a:rPr>
              <a:t>for common </a:t>
            </a:r>
            <a:r>
              <a:rPr lang="en-US" sz="2000" dirty="0" smtClean="0">
                <a:solidFill>
                  <a:schemeClr val="bg2">
                    <a:lumMod val="75000"/>
                  </a:schemeClr>
                </a:solidFill>
                <a:latin typeface="+mj-lt"/>
              </a:rPr>
              <a:t>scenarios</a:t>
            </a:r>
          </a:p>
          <a:p>
            <a:pPr marL="342900" indent="-342900">
              <a:buClr>
                <a:schemeClr val="tx1"/>
              </a:buClr>
              <a:buSzPct val="100000"/>
              <a:buFont typeface="Arial" panose="020B0604020202020204" pitchFamily="34" charset="0"/>
              <a:buChar char="•"/>
            </a:pPr>
            <a:r>
              <a:rPr lang="en-US" sz="2000" dirty="0" smtClean="0">
                <a:solidFill>
                  <a:schemeClr val="bg2">
                    <a:lumMod val="75000"/>
                  </a:schemeClr>
                </a:solidFill>
                <a:latin typeface="+mj-lt"/>
              </a:rPr>
              <a:t>Open </a:t>
            </a:r>
            <a:r>
              <a:rPr lang="en-US" sz="2000" dirty="0">
                <a:solidFill>
                  <a:schemeClr val="bg2">
                    <a:lumMod val="75000"/>
                  </a:schemeClr>
                </a:solidFill>
                <a:latin typeface="+mj-lt"/>
              </a:rPr>
              <a:t>source and based on community </a:t>
            </a:r>
            <a:r>
              <a:rPr lang="en-US" sz="2000" dirty="0" smtClean="0">
                <a:solidFill>
                  <a:schemeClr val="bg2">
                    <a:lumMod val="75000"/>
                  </a:schemeClr>
                </a:solidFill>
                <a:latin typeface="+mj-lt"/>
              </a:rPr>
              <a:t>contributions</a:t>
            </a:r>
          </a:p>
          <a:p>
            <a:pPr marL="342900" indent="-342900">
              <a:buClr>
                <a:schemeClr val="tx1"/>
              </a:buClr>
              <a:buSzPct val="100000"/>
              <a:buFont typeface="Arial" panose="020B0604020202020204" pitchFamily="34" charset="0"/>
              <a:buChar char="•"/>
            </a:pPr>
            <a:r>
              <a:rPr lang="en-US" sz="2000" dirty="0" smtClean="0">
                <a:solidFill>
                  <a:schemeClr val="bg2">
                    <a:lumMod val="75000"/>
                  </a:schemeClr>
                </a:solidFill>
                <a:latin typeface="+mj-lt"/>
              </a:rPr>
              <a:t>Constantly </a:t>
            </a:r>
            <a:r>
              <a:rPr lang="en-US" sz="2000" dirty="0">
                <a:solidFill>
                  <a:schemeClr val="bg2">
                    <a:lumMod val="75000"/>
                  </a:schemeClr>
                </a:solidFill>
                <a:latin typeface="+mj-lt"/>
              </a:rPr>
              <a:t>evolving set of material for reuse</a:t>
            </a:r>
          </a:p>
        </p:txBody>
      </p:sp>
    </p:spTree>
    <p:extLst>
      <p:ext uri="{BB962C8B-B14F-4D97-AF65-F5344CB8AC3E}">
        <p14:creationId xmlns:p14="http://schemas.microsoft.com/office/powerpoint/2010/main" val="253680824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0" presetClass="entr" presetSubtype="0" fill="hold" grpId="0" nodeType="withEffect">
                                  <p:stCondLst>
                                    <p:cond delay="8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300"/>
                                        <p:tgtEl>
                                          <p:spTgt spid="11"/>
                                        </p:tgtEl>
                                      </p:cBhvr>
                                    </p:animEffect>
                                  </p:childTnLst>
                                </p:cTn>
                              </p:par>
                              <p:par>
                                <p:cTn id="11" presetID="63" presetClass="path" presetSubtype="0" decel="100000" fill="hold" grpId="1" nodeType="withEffect">
                                  <p:stCondLst>
                                    <p:cond delay="800"/>
                                  </p:stCondLst>
                                  <p:childTnLst>
                                    <p:animMotion origin="layout" path="M 4.79167E-6 1.11111E-6 L 0.0151 1.11111E-6 " pathEditMode="relative" rAng="0" ptsTypes="AA">
                                      <p:cBhvr>
                                        <p:cTn id="12" dur="500" spd="-100000" fill="hold"/>
                                        <p:tgtEl>
                                          <p:spTgt spid="11"/>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1"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51059" y="1118530"/>
            <a:ext cx="3954528" cy="898463"/>
          </a:xfrm>
          <a:prstGeom prst="rect">
            <a:avLst/>
          </a:prstGeom>
          <a:noFill/>
        </p:spPr>
        <p:txBody>
          <a:bodyPr wrap="none" lIns="179017" tIns="143214" rIns="179017" bIns="143214" rtlCol="0">
            <a:spAutoFit/>
          </a:bodyPr>
          <a:lstStyle/>
          <a:p>
            <a:pPr defTabSz="913112">
              <a:lnSpc>
                <a:spcPct val="90000"/>
              </a:lnSpc>
              <a:spcAft>
                <a:spcPts val="588"/>
              </a:spcAft>
            </a:pPr>
            <a:r>
              <a:rPr lang="en-US" sz="4399" kern="0" dirty="0">
                <a:solidFill>
                  <a:schemeClr val="tx2"/>
                </a:solidFill>
                <a:latin typeface="Segoe UI" panose="020B0502040204020203" pitchFamily="34" charset="0"/>
                <a:ea typeface="Segoe UI Light" panose="020B0502040204020203" pitchFamily="34" charset="0"/>
                <a:cs typeface="Segoe UI" panose="020B0502040204020203" pitchFamily="34" charset="0"/>
              </a:rPr>
              <a:t>dev.office.com</a:t>
            </a:r>
          </a:p>
        </p:txBody>
      </p:sp>
      <p:sp>
        <p:nvSpPr>
          <p:cNvPr id="5" name="TextBox 4"/>
          <p:cNvSpPr txBox="1"/>
          <p:nvPr/>
        </p:nvSpPr>
        <p:spPr>
          <a:xfrm>
            <a:off x="802578" y="3135733"/>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Explore</a:t>
            </a:r>
            <a:r>
              <a:rPr lang="en-US" sz="3527" dirty="0">
                <a:solidFill>
                  <a:schemeClr val="tx2"/>
                </a:solidFill>
                <a:latin typeface="Segoe UI Light" panose="020B0502040204020203" pitchFamily="34" charset="0"/>
                <a:cs typeface="Segoe UI Light" panose="020B0502040204020203" pitchFamily="34" charset="0"/>
              </a:rPr>
              <a:t> </a:t>
            </a:r>
          </a:p>
          <a:p>
            <a:pPr defTabSz="565828"/>
            <a:r>
              <a:rPr lang="en-US" sz="1999" dirty="0">
                <a:solidFill>
                  <a:schemeClr val="tx1">
                    <a:lumMod val="50000"/>
                    <a:lumOff val="50000"/>
                  </a:schemeClr>
                </a:solidFill>
                <a:cs typeface="Segoe UI" panose="020B0502040204020203" pitchFamily="34" charset="0"/>
                <a:hlinkClick r:id="rId3"/>
              </a:rPr>
              <a:t>http://apisandbox.msdn.microsoft.com</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6" name="TextBox 5"/>
          <p:cNvSpPr txBox="1"/>
          <p:nvPr/>
        </p:nvSpPr>
        <p:spPr>
          <a:xfrm>
            <a:off x="771769" y="2109487"/>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Sign</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up</a:t>
            </a:r>
          </a:p>
          <a:p>
            <a:pPr defTabSz="565828"/>
            <a:r>
              <a:rPr lang="en-US" sz="1999" dirty="0">
                <a:solidFill>
                  <a:schemeClr val="tx1">
                    <a:lumMod val="50000"/>
                    <a:lumOff val="50000"/>
                  </a:schemeClr>
                </a:solidFill>
                <a:cs typeface="Segoe UI" panose="020B0502040204020203" pitchFamily="34" charset="0"/>
                <a:hlinkClick r:id="rId4"/>
              </a:rPr>
              <a:t>http://dev.office.com/getting-started</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7" name="TextBox 6"/>
          <p:cNvSpPr txBox="1"/>
          <p:nvPr/>
        </p:nvSpPr>
        <p:spPr>
          <a:xfrm>
            <a:off x="751058" y="4248819"/>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Get</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trained</a:t>
            </a:r>
            <a:r>
              <a:rPr lang="en-US" sz="3527" dirty="0">
                <a:solidFill>
                  <a:schemeClr val="tx1">
                    <a:lumMod val="50000"/>
                    <a:lumOff val="50000"/>
                  </a:schemeClr>
                </a:solidFill>
                <a:latin typeface="Segoe UI Light" panose="020B0502040204020203" pitchFamily="34" charset="0"/>
                <a:cs typeface="Segoe UI Light" panose="020B0502040204020203" pitchFamily="34" charset="0"/>
              </a:rPr>
              <a:t/>
            </a:r>
            <a:br>
              <a:rPr lang="en-US" sz="3527" dirty="0">
                <a:solidFill>
                  <a:schemeClr val="tx1">
                    <a:lumMod val="50000"/>
                    <a:lumOff val="50000"/>
                  </a:schemeClr>
                </a:solidFill>
                <a:latin typeface="Segoe UI Light" panose="020B0502040204020203" pitchFamily="34" charset="0"/>
                <a:cs typeface="Segoe UI Light" panose="020B0502040204020203" pitchFamily="34" charset="0"/>
              </a:rPr>
            </a:br>
            <a:r>
              <a:rPr lang="en-US" sz="1999" dirty="0">
                <a:solidFill>
                  <a:schemeClr val="tx1">
                    <a:lumMod val="50000"/>
                    <a:lumOff val="50000"/>
                  </a:schemeClr>
                </a:solidFill>
                <a:cs typeface="Segoe UI" panose="020B0502040204020203" pitchFamily="34" charset="0"/>
                <a:hlinkClick r:id="rId5"/>
              </a:rPr>
              <a:t>http://dev.office.com/training</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grpSp>
        <p:nvGrpSpPr>
          <p:cNvPr id="9" name="Group 8"/>
          <p:cNvGrpSpPr/>
          <p:nvPr/>
        </p:nvGrpSpPr>
        <p:grpSpPr>
          <a:xfrm>
            <a:off x="7239161" y="1203006"/>
            <a:ext cx="4237746" cy="3770971"/>
            <a:chOff x="1503299" y="914400"/>
            <a:chExt cx="1685883" cy="1500188"/>
          </a:xfrm>
        </p:grpSpPr>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47" tIns="44774" rIns="89547" bIns="44774" numCol="1" anchor="t" anchorCtr="0" compatLnSpc="1">
              <a:prstTxWarp prst="textNoShape">
                <a:avLst/>
              </a:prstTxWarp>
              <a:noAutofit/>
            </a:bodyPr>
            <a:lstStyle/>
            <a:p>
              <a:pPr defTabSz="913369"/>
              <a:endParaRPr lang="en-US" sz="1762" dirty="0">
                <a:solidFill>
                  <a:schemeClr val="tx1">
                    <a:lumMod val="50000"/>
                    <a:lumOff val="50000"/>
                  </a:schemeClr>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grpSp>
      <p:grpSp>
        <p:nvGrpSpPr>
          <p:cNvPr id="14" name="Group 13"/>
          <p:cNvGrpSpPr/>
          <p:nvPr/>
        </p:nvGrpSpPr>
        <p:grpSpPr>
          <a:xfrm>
            <a:off x="5781950" y="2769256"/>
            <a:ext cx="4030913" cy="2609747"/>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grpSp>
      <p:grpSp>
        <p:nvGrpSpPr>
          <p:cNvPr id="65" name="Group 64"/>
          <p:cNvGrpSpPr/>
          <p:nvPr/>
        </p:nvGrpSpPr>
        <p:grpSpPr>
          <a:xfrm>
            <a:off x="10470434" y="3738636"/>
            <a:ext cx="817415" cy="1512380"/>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pic>
          <p:nvPicPr>
            <p:cNvPr id="115" name="Picture 114"/>
            <p:cNvPicPr>
              <a:picLocks noChangeAspect="1"/>
            </p:cNvPicPr>
            <p:nvPr/>
          </p:nvPicPr>
          <p:blipFill rotWithShape="1">
            <a:blip r:embed="rId8" cstate="print">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9029223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animEffect transition="in" filter="barn(inVertical)">
                                      <p:cBhvr>
                                        <p:cTn id="24"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2" name="Content Placeholder 21"/>
          <p:cNvSpPr>
            <a:spLocks noGrp="1"/>
          </p:cNvSpPr>
          <p:nvPr>
            <p:ph sz="quarter" idx="4294967295"/>
          </p:nvPr>
        </p:nvSpPr>
        <p:spPr>
          <a:xfrm>
            <a:off x="7788275" y="1371600"/>
            <a:ext cx="4400550" cy="4953000"/>
          </a:xfrm>
        </p:spPr>
        <p:txBody>
          <a:bodyPr/>
          <a:lstStyle/>
          <a:p>
            <a:pPr marL="0" indent="0">
              <a:buNone/>
            </a:pPr>
            <a:r>
              <a:rPr lang="en-US" dirty="0" smtClean="0">
                <a:solidFill>
                  <a:schemeClr val="tx1">
                    <a:lumMod val="50000"/>
                    <a:lumOff val="50000"/>
                  </a:schemeClr>
                </a:solidFill>
              </a:rPr>
              <a:t>User Voice</a:t>
            </a:r>
            <a:r>
              <a:rPr lang="en-US" dirty="0">
                <a:solidFill>
                  <a:schemeClr val="tx1">
                    <a:lumMod val="50000"/>
                    <a:lumOff val="50000"/>
                  </a:schemeClr>
                </a:solidFill>
              </a:rPr>
              <a:t/>
            </a:r>
            <a:br>
              <a:rPr lang="en-US" dirty="0">
                <a:solidFill>
                  <a:schemeClr val="tx1">
                    <a:lumMod val="50000"/>
                    <a:lumOff val="50000"/>
                  </a:schemeClr>
                </a:solidFill>
              </a:rPr>
            </a:br>
            <a:r>
              <a:rPr lang="en-US" sz="2399" dirty="0">
                <a:solidFill>
                  <a:schemeClr val="tx1">
                    <a:lumMod val="50000"/>
                    <a:lumOff val="50000"/>
                  </a:schemeClr>
                </a:solidFill>
                <a:latin typeface="Segoe UI" panose="020B0502040204020203" pitchFamily="34" charset="0"/>
                <a:cs typeface="Segoe UI" panose="020B0502040204020203" pitchFamily="34" charset="0"/>
              </a:rPr>
              <a:t>Provide suggestions of what you want in future versions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2"/>
              </a:rPr>
              <a:t>http://officespdev.uservoice.com/</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dirty="0">
              <a:solidFill>
                <a:schemeClr val="tx1">
                  <a:lumMod val="50000"/>
                  <a:lumOff val="50000"/>
                </a:schemeClr>
              </a:solidFill>
            </a:endParaRPr>
          </a:p>
          <a:p>
            <a:endParaRPr lang="en-US" dirty="0">
              <a:solidFill>
                <a:schemeClr val="tx1">
                  <a:lumMod val="50000"/>
                  <a:lumOff val="50000"/>
                </a:schemeClr>
              </a:solidFill>
            </a:endParaRPr>
          </a:p>
          <a:p>
            <a:endParaRPr lang="en-GB" dirty="0">
              <a:solidFill>
                <a:schemeClr val="tx1">
                  <a:lumMod val="50000"/>
                  <a:lumOff val="50000"/>
                </a:schemeClr>
              </a:solidFill>
            </a:endParaRPr>
          </a:p>
        </p:txBody>
      </p:sp>
      <p:sp>
        <p:nvSpPr>
          <p:cNvPr id="2" name="Text Placeholder 1"/>
          <p:cNvSpPr>
            <a:spLocks noGrp="1"/>
          </p:cNvSpPr>
          <p:nvPr>
            <p:ph sz="half" idx="4294967295"/>
          </p:nvPr>
        </p:nvSpPr>
        <p:spPr>
          <a:xfrm>
            <a:off x="1454516" y="1371600"/>
            <a:ext cx="5787606" cy="4953000"/>
          </a:xfrm>
        </p:spPr>
        <p:txBody>
          <a:bodyPr>
            <a:normAutofit/>
          </a:bodyPr>
          <a:lstStyle/>
          <a:p>
            <a:pPr marL="0" indent="0">
              <a:buNone/>
            </a:pPr>
            <a:r>
              <a:rPr lang="en-US" b="0" dirty="0" smtClean="0">
                <a:solidFill>
                  <a:schemeClr val="tx1">
                    <a:lumMod val="50000"/>
                    <a:lumOff val="50000"/>
                  </a:schemeClr>
                </a:solidFill>
                <a:latin typeface="Segoe UI" panose="020B0502040204020203" pitchFamily="34" charset="0"/>
                <a:cs typeface="Segoe UI" panose="020B0502040204020203" pitchFamily="34" charset="0"/>
              </a:rPr>
              <a:t>Office 365 Network</a:t>
            </a:r>
            <a:br>
              <a:rPr lang="en-US" b="0" dirty="0" smtClean="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Share you best practices and join conversations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3"/>
              </a:rPr>
              <a:t>https://www.yammer.com/itpronetwork</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endParaRPr lang="en-US" sz="1899" dirty="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endParaRPr lang="en-US" b="0" dirty="0" smtClean="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r>
              <a:rPr lang="en-US" b="0" dirty="0" smtClean="0">
                <a:solidFill>
                  <a:schemeClr val="tx1">
                    <a:lumMod val="50000"/>
                    <a:lumOff val="50000"/>
                  </a:schemeClr>
                </a:solidFill>
                <a:latin typeface="Segoe UI" panose="020B0502040204020203" pitchFamily="34" charset="0"/>
                <a:cs typeface="Segoe UI" panose="020B0502040204020203" pitchFamily="34" charset="0"/>
              </a:rPr>
              <a:t>Stackoverflow</a:t>
            </a:r>
            <a:br>
              <a:rPr lang="en-US" b="0" dirty="0" smtClean="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Ask deep technical questions to a world-wide set of developers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4"/>
              </a:rPr>
              <a:t>http://stackoverflow.com/questions/tagged/ms-office</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b="0" dirty="0" smtClean="0">
              <a:solidFill>
                <a:schemeClr val="tx1">
                  <a:lumMod val="50000"/>
                  <a:lumOff val="50000"/>
                </a:schemeClr>
              </a:solidFill>
              <a:latin typeface="Segoe UI" panose="020B0502040204020203" pitchFamily="34" charset="0"/>
              <a:cs typeface="Segoe UI" panose="020B0502040204020203" pitchFamily="34" charset="0"/>
            </a:endParaRPr>
          </a:p>
          <a:p>
            <a:endParaRPr lang="en-US" b="0" dirty="0">
              <a:solidFill>
                <a:schemeClr val="tx1">
                  <a:lumMod val="50000"/>
                  <a:lumOff val="50000"/>
                </a:schemeClr>
              </a:solidFill>
              <a:latin typeface="Segoe UI" panose="020B0502040204020203" pitchFamily="34" charset="0"/>
              <a:cs typeface="Segoe UI" panose="020B0502040204020203" pitchFamily="34" charset="0"/>
            </a:endParaRPr>
          </a:p>
        </p:txBody>
      </p:sp>
      <p:pic>
        <p:nvPicPr>
          <p:cNvPr id="5" name="Picture 4"/>
          <p:cNvPicPr>
            <a:picLocks noChangeAspect="1"/>
          </p:cNvPicPr>
          <p:nvPr/>
        </p:nvPicPr>
        <p:blipFill>
          <a:blip r:embed="rId5"/>
          <a:stretch>
            <a:fillRect/>
          </a:stretch>
        </p:blipFill>
        <p:spPr>
          <a:xfrm>
            <a:off x="395892" y="1795941"/>
            <a:ext cx="895121" cy="750524"/>
          </a:xfrm>
          <a:prstGeom prst="rect">
            <a:avLst/>
          </a:prstGeom>
        </p:spPr>
      </p:pic>
      <p:pic>
        <p:nvPicPr>
          <p:cNvPr id="4" name="Picture 3"/>
          <p:cNvPicPr>
            <a:picLocks noChangeAspect="1"/>
          </p:cNvPicPr>
          <p:nvPr/>
        </p:nvPicPr>
        <p:blipFill rotWithShape="1">
          <a:blip r:embed="rId6"/>
          <a:srcRect r="79756"/>
          <a:stretch/>
        </p:blipFill>
        <p:spPr>
          <a:xfrm>
            <a:off x="528292" y="3998715"/>
            <a:ext cx="630323" cy="836296"/>
          </a:xfrm>
          <a:prstGeom prst="rect">
            <a:avLst/>
          </a:prstGeom>
        </p:spPr>
      </p:pic>
      <p:sp>
        <p:nvSpPr>
          <p:cNvPr id="11" name="Text Placeholder 1"/>
          <p:cNvSpPr txBox="1">
            <a:spLocks/>
          </p:cNvSpPr>
          <p:nvPr/>
        </p:nvSpPr>
        <p:spPr>
          <a:xfrm>
            <a:off x="7510261" y="1234696"/>
            <a:ext cx="4676114" cy="5337018"/>
          </a:xfrm>
          <a:prstGeom prst="rect">
            <a:avLst/>
          </a:prstGeom>
        </p:spPr>
        <p:txBody>
          <a:bodyPr/>
          <a:lstStyle>
            <a:lvl1pPr indent="0" defTabSz="914088">
              <a:spcBef>
                <a:spcPts val="588"/>
              </a:spcBef>
              <a:spcAft>
                <a:spcPts val="588"/>
              </a:spcAft>
              <a:buFont typeface="Arial" pitchFamily="34" charset="0"/>
              <a:buNone/>
              <a:defRPr sz="2800" b="0" kern="0" baseline="0">
                <a:latin typeface="Segoe UI" panose="020B0502040204020203" pitchFamily="34" charset="0"/>
                <a:ea typeface="Segoe UI Light" panose="020B0502040204020203" pitchFamily="34" charset="0"/>
                <a:cs typeface="Segoe UI" panose="020B0502040204020203" pitchFamily="34" charset="0"/>
              </a:defRPr>
            </a:lvl1pPr>
            <a:lvl2pPr marL="28006" indent="0" defTabSz="914088">
              <a:spcBef>
                <a:spcPts val="300"/>
              </a:spcBef>
              <a:spcAft>
                <a:spcPts val="3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2pPr>
            <a:lvl3pPr marL="219386" indent="0" defTabSz="914088">
              <a:spcBef>
                <a:spcPts val="200"/>
              </a:spcBef>
              <a:spcAft>
                <a:spcPts val="2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3pPr>
            <a:lvl4pPr marL="466779"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4pPr>
            <a:lvl5pPr marL="725061"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defTabSz="914088">
              <a:spcBef>
                <a:spcPct val="20000"/>
              </a:spcBef>
              <a:buFont typeface="Arial" pitchFamily="34" charset="0"/>
              <a:buChar char="•"/>
              <a:defRPr sz="2000"/>
            </a:lvl6pPr>
            <a:lvl7pPr marL="2970789" indent="-228522" defTabSz="914088">
              <a:spcBef>
                <a:spcPct val="20000"/>
              </a:spcBef>
              <a:buFont typeface="Arial" pitchFamily="34" charset="0"/>
              <a:buChar char="•"/>
              <a:defRPr sz="2000"/>
            </a:lvl7pPr>
            <a:lvl8pPr marL="3427833" indent="-228522" defTabSz="914088">
              <a:spcBef>
                <a:spcPct val="20000"/>
              </a:spcBef>
              <a:buFont typeface="Arial" pitchFamily="34" charset="0"/>
              <a:buChar char="•"/>
              <a:defRPr sz="2000"/>
            </a:lvl8pPr>
            <a:lvl9pPr marL="3884878" indent="-228522" defTabSz="914088">
              <a:spcBef>
                <a:spcPct val="20000"/>
              </a:spcBef>
              <a:buFont typeface="Arial" pitchFamily="34" charset="0"/>
              <a:buChar char="•"/>
              <a:defRPr sz="2000"/>
            </a:lvl9pPr>
          </a:lstStyle>
          <a:p>
            <a:endParaRPr lang="en-US" sz="2799" dirty="0"/>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4319" y="1720337"/>
            <a:ext cx="937803" cy="901732"/>
          </a:xfrm>
          <a:prstGeom prst="rect">
            <a:avLst/>
          </a:prstGeom>
        </p:spPr>
      </p:pic>
    </p:spTree>
    <p:extLst>
      <p:ext uri="{BB962C8B-B14F-4D97-AF65-F5344CB8AC3E}">
        <p14:creationId xmlns:p14="http://schemas.microsoft.com/office/powerpoint/2010/main" val="25242768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a:t>
            </a:r>
            <a:r>
              <a:rPr lang="en-US" sz="700" dirty="0" smtClean="0">
                <a:solidFill>
                  <a:srgbClr val="000000">
                    <a:lumMod val="65000"/>
                    <a:lumOff val="35000"/>
                  </a:srgbClr>
                </a:solidFill>
                <a:ea typeface="Segoe UI" pitchFamily="34" charset="0"/>
                <a:cs typeface="Segoe UI" pitchFamily="34" charset="0"/>
              </a:rPr>
              <a:t>2015 Microsoft </a:t>
            </a:r>
            <a:r>
              <a:rPr lang="en-US" sz="700" dirty="0">
                <a:solidFill>
                  <a:srgbClr val="000000">
                    <a:lumMod val="65000"/>
                    <a:lumOff val="35000"/>
                  </a:srgbClr>
                </a:solidFill>
                <a:ea typeface="Segoe UI" pitchFamily="34" charset="0"/>
                <a:cs typeface="Segoe UI" pitchFamily="34" charset="0"/>
              </a:rPr>
              <a:t>Corporation. All rights reserved. Microsoft, Windows, </a:t>
            </a:r>
            <a:r>
              <a:rPr lang="en-US" sz="700" dirty="0" smtClean="0">
                <a:solidFill>
                  <a:srgbClr val="000000">
                    <a:lumMod val="65000"/>
                    <a:lumOff val="35000"/>
                  </a:srgbClr>
                </a:solidFill>
                <a:ea typeface="Segoe UI" pitchFamily="34" charset="0"/>
                <a:cs typeface="Segoe UI" pitchFamily="34" charset="0"/>
              </a:rPr>
              <a:t>and </a:t>
            </a:r>
            <a:r>
              <a:rPr lang="en-US" sz="700" dirty="0">
                <a:solidFill>
                  <a:srgbClr val="000000">
                    <a:lumMod val="65000"/>
                    <a:lumOff val="35000"/>
                  </a:srgbClr>
                </a:solidFill>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solidFill>
                  <a:srgbClr val="000000">
                    <a:lumMod val="65000"/>
                    <a:lumOff val="35000"/>
                  </a:srgbClr>
                </a:solidFill>
                <a:ea typeface="Segoe UI" pitchFamily="34" charset="0"/>
                <a:cs typeface="Segoe UI" pitchFamily="34" charset="0"/>
              </a:rPr>
              <a:t/>
            </a:r>
            <a:br>
              <a:rPr lang="en-US" sz="700" dirty="0" smtClean="0">
                <a:solidFill>
                  <a:srgbClr val="000000">
                    <a:lumMod val="65000"/>
                    <a:lumOff val="35000"/>
                  </a:srgbClr>
                </a:solidFill>
                <a:ea typeface="Segoe UI" pitchFamily="34" charset="0"/>
                <a:cs typeface="Segoe UI" pitchFamily="34" charset="0"/>
              </a:rPr>
            </a:br>
            <a:r>
              <a:rPr lang="en-US" sz="700" dirty="0" smtClean="0">
                <a:solidFill>
                  <a:srgbClr val="000000">
                    <a:lumMod val="65000"/>
                    <a:lumOff val="35000"/>
                  </a:srgbClr>
                </a:solidFill>
                <a:ea typeface="Segoe UI" pitchFamily="34" charset="0"/>
                <a:cs typeface="Segoe UI" pitchFamily="34" charset="0"/>
              </a:rPr>
              <a:t>part </a:t>
            </a:r>
            <a:r>
              <a:rPr lang="en-US" sz="700" dirty="0">
                <a:solidFill>
                  <a:srgbClr val="000000">
                    <a:lumMod val="65000"/>
                    <a:lumOff val="35000"/>
                  </a:srgbClr>
                </a:solidFill>
                <a:ea typeface="Segoe UI" pitchFamily="34" charset="0"/>
                <a:cs typeface="Segoe UI" pitchFamily="34" charset="0"/>
              </a:rPr>
              <a:t>of </a:t>
            </a:r>
            <a:r>
              <a:rPr lang="en-US" sz="700" dirty="0" smtClean="0">
                <a:solidFill>
                  <a:srgbClr val="000000">
                    <a:lumMod val="65000"/>
                    <a:lumOff val="35000"/>
                  </a:srgbClr>
                </a:solidFill>
                <a:ea typeface="Segoe UI" pitchFamily="34" charset="0"/>
                <a:cs typeface="Segoe UI" pitchFamily="34" charset="0"/>
              </a:rPr>
              <a:t>Microsoft</a:t>
            </a:r>
            <a:r>
              <a:rPr lang="en-US" sz="700" dirty="0">
                <a:solidFill>
                  <a:srgbClr val="000000">
                    <a:lumMod val="65000"/>
                    <a:lumOff val="35000"/>
                  </a:srgbClr>
                </a:solidFill>
                <a:ea typeface="Segoe UI" pitchFamily="34" charset="0"/>
                <a:cs typeface="Segoe UI" pitchFamily="34" charset="0"/>
              </a:rPr>
              <a:t>, and Microsoft cannot guarantee the accuracy of any information provided after the date of this presentation</a:t>
            </a:r>
            <a:r>
              <a:rPr lang="en-US" sz="700" dirty="0" smtClean="0">
                <a:solidFill>
                  <a:srgbClr val="000000">
                    <a:lumMod val="65000"/>
                    <a:lumOff val="35000"/>
                  </a:srgbClr>
                </a:solidFill>
                <a:ea typeface="Segoe UI" pitchFamily="34" charset="0"/>
                <a:cs typeface="Segoe UI" pitchFamily="34" charset="0"/>
              </a:rPr>
              <a:t>. MICROSOFT </a:t>
            </a:r>
            <a:r>
              <a:rPr lang="en-US" sz="700" dirty="0">
                <a:solidFill>
                  <a:srgbClr val="000000">
                    <a:lumMod val="65000"/>
                    <a:lumOff val="35000"/>
                  </a:srgbClr>
                </a:solidFill>
                <a:ea typeface="Segoe UI" pitchFamily="34" charset="0"/>
                <a:cs typeface="Segoe UI" pitchFamily="34" charset="0"/>
              </a:rPr>
              <a:t>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525688"/>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p:cNvSpPr/>
          <p:nvPr/>
        </p:nvSpPr>
        <p:spPr bwMode="auto">
          <a:xfrm>
            <a:off x="8324350" y="4262311"/>
            <a:ext cx="1774020" cy="17177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b" anchorCtr="0" compatLnSpc="1">
            <a:prstTxWarp prst="textNoShape">
              <a:avLst/>
            </a:prstTxWarp>
          </a:bodyPr>
          <a:lstStyle/>
          <a:p>
            <a:pPr algn="ctr" defTabSz="913916" fontAlgn="base">
              <a:spcBef>
                <a:spcPct val="0"/>
              </a:spcBef>
              <a:spcAft>
                <a:spcPct val="0"/>
              </a:spcAft>
            </a:pPr>
            <a:r>
              <a:rPr lang="en-US" sz="2000" dirty="0" smtClean="0">
                <a:solidFill>
                  <a:srgbClr val="FFFFFF"/>
                </a:solidFill>
                <a:latin typeface="Segoe UI Light" panose="020B0502040204020203" pitchFamily="34" charset="0"/>
                <a:cs typeface="Segoe UI Light" panose="020B0502040204020203" pitchFamily="34" charset="0"/>
              </a:rPr>
              <a:t>Security</a:t>
            </a:r>
            <a:endParaRPr lang="en-US" sz="2000" dirty="0">
              <a:solidFill>
                <a:srgbClr val="FFFFFF"/>
              </a:solidFill>
              <a:latin typeface="Segoe UI Light" panose="020B0502040204020203" pitchFamily="34" charset="0"/>
              <a:cs typeface="Segoe UI Light" panose="020B0502040204020203" pitchFamily="34" charset="0"/>
            </a:endParaRPr>
          </a:p>
        </p:txBody>
      </p:sp>
      <p:sp>
        <p:nvSpPr>
          <p:cNvPr id="4" name="Title 3"/>
          <p:cNvSpPr>
            <a:spLocks noGrp="1"/>
          </p:cNvSpPr>
          <p:nvPr>
            <p:ph type="title"/>
          </p:nvPr>
        </p:nvSpPr>
        <p:spPr/>
        <p:txBody>
          <a:bodyPr/>
          <a:lstStyle/>
          <a:p>
            <a:r>
              <a:rPr lang="en-US" sz="4400" dirty="0" smtClean="0"/>
              <a:t>Why transition to SharePoint App/add-in Model?</a:t>
            </a:r>
            <a:endParaRPr lang="en-US" sz="4400" dirty="0"/>
          </a:p>
        </p:txBody>
      </p:sp>
      <p:sp>
        <p:nvSpPr>
          <p:cNvPr id="62" name="Rectangle 61"/>
          <p:cNvSpPr/>
          <p:nvPr/>
        </p:nvSpPr>
        <p:spPr bwMode="auto">
          <a:xfrm>
            <a:off x="4504521" y="4262311"/>
            <a:ext cx="1781468" cy="17177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b" anchorCtr="0" compatLnSpc="1">
            <a:prstTxWarp prst="textNoShape">
              <a:avLst/>
            </a:prstTxWarp>
          </a:bodyPr>
          <a:lstStyle/>
          <a:p>
            <a:pPr algn="ctr" defTabSz="913916" fontAlgn="base">
              <a:spcBef>
                <a:spcPct val="0"/>
              </a:spcBef>
              <a:spcAft>
                <a:spcPct val="0"/>
              </a:spcAft>
            </a:pPr>
            <a:r>
              <a:rPr lang="en-US" sz="2000" dirty="0" smtClean="0">
                <a:solidFill>
                  <a:srgbClr val="FFFFFF"/>
                </a:solidFill>
                <a:latin typeface="Segoe UI Light" panose="020B0502040204020203" pitchFamily="34" charset="0"/>
                <a:cs typeface="Segoe UI Light" panose="020B0502040204020203" pitchFamily="34" charset="0"/>
              </a:rPr>
              <a:t>Cross-Device</a:t>
            </a:r>
            <a:endParaRPr lang="en-US" sz="2000" dirty="0">
              <a:solidFill>
                <a:srgbClr val="FFFFFF"/>
              </a:solidFill>
              <a:latin typeface="Segoe UI Light" panose="020B0502040204020203" pitchFamily="34" charset="0"/>
              <a:cs typeface="Segoe UI Light" panose="020B0502040204020203" pitchFamily="34" charset="0"/>
            </a:endParaRPr>
          </a:p>
        </p:txBody>
      </p:sp>
      <p:pic>
        <p:nvPicPr>
          <p:cNvPr id="63" name="Picture 6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5203" y="4524845"/>
            <a:ext cx="455748" cy="744838"/>
          </a:xfrm>
          <a:prstGeom prst="rect">
            <a:avLst/>
          </a:prstGeom>
        </p:spPr>
      </p:pic>
      <p:sp>
        <p:nvSpPr>
          <p:cNvPr id="66" name="Rectangle 65"/>
          <p:cNvSpPr/>
          <p:nvPr/>
        </p:nvSpPr>
        <p:spPr bwMode="auto">
          <a:xfrm>
            <a:off x="678119" y="4262311"/>
            <a:ext cx="1781546" cy="17177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b" anchorCtr="0" compatLnSpc="1">
            <a:prstTxWarp prst="textNoShape">
              <a:avLst/>
            </a:prstTxWarp>
          </a:bodyPr>
          <a:lstStyle/>
          <a:p>
            <a:pPr algn="ctr" defTabSz="913916" fontAlgn="base">
              <a:spcBef>
                <a:spcPct val="0"/>
              </a:spcBef>
              <a:spcAft>
                <a:spcPct val="0"/>
              </a:spcAft>
            </a:pPr>
            <a:r>
              <a:rPr lang="en-US" sz="2000" dirty="0">
                <a:solidFill>
                  <a:srgbClr val="FFFFFF"/>
                </a:solidFill>
                <a:latin typeface="Segoe UI Light" panose="020B0502040204020203" pitchFamily="34" charset="0"/>
                <a:cs typeface="Segoe UI Light" panose="020B0502040204020203" pitchFamily="34" charset="0"/>
              </a:rPr>
              <a:t>Open </a:t>
            </a:r>
            <a:r>
              <a:rPr lang="en-US" sz="2000" dirty="0" smtClean="0">
                <a:solidFill>
                  <a:srgbClr val="FFFFFF"/>
                </a:solidFill>
                <a:latin typeface="Segoe UI Light" panose="020B0502040204020203" pitchFamily="34" charset="0"/>
                <a:cs typeface="Segoe UI Light" panose="020B0502040204020203" pitchFamily="34" charset="0"/>
              </a:rPr>
              <a:t>APIs</a:t>
            </a:r>
            <a:endParaRPr lang="en-US" sz="2000" dirty="0">
              <a:solidFill>
                <a:srgbClr val="FFFFFF"/>
              </a:solidFill>
              <a:latin typeface="Segoe UI Light" panose="020B0502040204020203" pitchFamily="34" charset="0"/>
              <a:cs typeface="Segoe UI Light" panose="020B0502040204020203" pitchFamily="34" charset="0"/>
            </a:endParaRPr>
          </a:p>
        </p:txBody>
      </p:sp>
      <p:pic>
        <p:nvPicPr>
          <p:cNvPr id="67" name="Picture 66" descr="\\MAGNUM\Projects\Microsoft\Cloud Power FY12\Design\ICONS_PNG\Application.png"/>
          <p:cNvPicPr>
            <a:picLocks noChangeAspect="1" noChangeArrowheads="1"/>
          </p:cNvPicPr>
          <p:nvPr/>
        </p:nvPicPr>
        <p:blipFill rotWithShape="1">
          <a:blip r:embed="rId5">
            <a:biLevel thresh="25000"/>
            <a:extLst>
              <a:ext uri="{28A0092B-C50C-407E-A947-70E740481C1C}">
                <a14:useLocalDpi xmlns:a14="http://schemas.microsoft.com/office/drawing/2010/main" val="0"/>
              </a:ext>
            </a:extLst>
          </a:blip>
          <a:srcRect/>
          <a:stretch/>
        </p:blipFill>
        <p:spPr bwMode="auto">
          <a:xfrm>
            <a:off x="1132368" y="4552313"/>
            <a:ext cx="909144" cy="746262"/>
          </a:xfrm>
          <a:prstGeom prst="rect">
            <a:avLst/>
          </a:prstGeom>
          <a:noFill/>
          <a:ln>
            <a:noFill/>
          </a:ln>
        </p:spPr>
      </p:pic>
      <p:sp>
        <p:nvSpPr>
          <p:cNvPr id="70" name="Rectangle 69"/>
          <p:cNvSpPr/>
          <p:nvPr/>
        </p:nvSpPr>
        <p:spPr bwMode="auto">
          <a:xfrm>
            <a:off x="2589346" y="4262311"/>
            <a:ext cx="1797823" cy="17177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b" anchorCtr="0" compatLnSpc="1">
            <a:prstTxWarp prst="textNoShape">
              <a:avLst/>
            </a:prstTxWarp>
          </a:bodyPr>
          <a:lstStyle/>
          <a:p>
            <a:pPr algn="ctr" defTabSz="913916" fontAlgn="base">
              <a:spcBef>
                <a:spcPct val="0"/>
              </a:spcBef>
              <a:spcAft>
                <a:spcPct val="0"/>
              </a:spcAft>
            </a:pPr>
            <a:r>
              <a:rPr lang="en-US" sz="2000" dirty="0">
                <a:solidFill>
                  <a:srgbClr val="FFFFFF"/>
                </a:solidFill>
                <a:latin typeface="Segoe UI Light" panose="020B0502040204020203" pitchFamily="34" charset="0"/>
                <a:cs typeface="Segoe UI Light" panose="020B0502040204020203" pitchFamily="34" charset="0"/>
              </a:rPr>
              <a:t>Responsive UI  </a:t>
            </a:r>
          </a:p>
        </p:txBody>
      </p:sp>
      <p:pic>
        <p:nvPicPr>
          <p:cNvPr id="71" name="Picture 2" descr="\\MAGNUM\Projects\Microsoft\Cloud Power FY12\Design\ICONS_PNG\Devices.png"/>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2922425" y="4485845"/>
            <a:ext cx="1015891" cy="1055018"/>
          </a:xfrm>
          <a:prstGeom prst="rect">
            <a:avLst/>
          </a:prstGeom>
          <a:noFill/>
          <a:ln>
            <a:noFill/>
          </a:ln>
        </p:spPr>
      </p:pic>
      <p:sp>
        <p:nvSpPr>
          <p:cNvPr id="74" name="Rectangle 73"/>
          <p:cNvSpPr/>
          <p:nvPr/>
        </p:nvSpPr>
        <p:spPr bwMode="auto">
          <a:xfrm>
            <a:off x="6403341" y="4262311"/>
            <a:ext cx="1797905" cy="17177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b" anchorCtr="0" compatLnSpc="1">
            <a:prstTxWarp prst="textNoShape">
              <a:avLst/>
            </a:prstTxWarp>
          </a:bodyPr>
          <a:lstStyle/>
          <a:p>
            <a:pPr algn="ctr" defTabSz="913916" fontAlgn="base">
              <a:spcBef>
                <a:spcPct val="0"/>
              </a:spcBef>
              <a:spcAft>
                <a:spcPct val="0"/>
              </a:spcAft>
            </a:pPr>
            <a:r>
              <a:rPr lang="en-US" sz="2000" dirty="0" smtClean="0">
                <a:solidFill>
                  <a:srgbClr val="FFFFFF"/>
                </a:solidFill>
                <a:latin typeface="Segoe UI Light" panose="020B0502040204020203" pitchFamily="34" charset="0"/>
                <a:cs typeface="Segoe UI Light" panose="020B0502040204020203" pitchFamily="34" charset="0"/>
              </a:rPr>
              <a:t>Social</a:t>
            </a:r>
            <a:endParaRPr lang="en-US" sz="2000" dirty="0">
              <a:solidFill>
                <a:srgbClr val="FFFFFF"/>
              </a:solidFill>
              <a:latin typeface="Segoe UI Light" panose="020B0502040204020203" pitchFamily="34" charset="0"/>
              <a:cs typeface="Segoe UI Light" panose="020B0502040204020203" pitchFamily="34" charset="0"/>
            </a:endParaRPr>
          </a:p>
        </p:txBody>
      </p:sp>
      <p:pic>
        <p:nvPicPr>
          <p:cNvPr id="75" name="Picture 3" descr="\\MAGNUM\Projects\Microsoft\Cloud Power FY12\Design\ICONS_PNG\Iaas.png"/>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tretch>
            <a:fillRect/>
          </a:stretch>
        </p:blipFill>
        <p:spPr bwMode="auto">
          <a:xfrm>
            <a:off x="6866101" y="4456589"/>
            <a:ext cx="940598" cy="937709"/>
          </a:xfrm>
          <a:prstGeom prst="rect">
            <a:avLst/>
          </a:prstGeom>
          <a:noFill/>
        </p:spPr>
      </p:pic>
      <p:sp>
        <p:nvSpPr>
          <p:cNvPr id="49" name="Rectangle 48"/>
          <p:cNvSpPr/>
          <p:nvPr/>
        </p:nvSpPr>
        <p:spPr bwMode="auto">
          <a:xfrm>
            <a:off x="2589265" y="1734627"/>
            <a:ext cx="1789685" cy="17089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1764" dirty="0">
                <a:solidFill>
                  <a:srgbClr val="FFFFFF"/>
                </a:solidFill>
                <a:latin typeface="Segoe UI Light" panose="020B0502040204020203" pitchFamily="34" charset="0"/>
                <a:cs typeface="Segoe UI Light" panose="020B0502040204020203" pitchFamily="34" charset="0"/>
              </a:rPr>
              <a:t>Align with service roadmap</a:t>
            </a:r>
          </a:p>
        </p:txBody>
      </p:sp>
      <p:sp>
        <p:nvSpPr>
          <p:cNvPr id="52" name="Rectangle 51"/>
          <p:cNvSpPr/>
          <p:nvPr/>
        </p:nvSpPr>
        <p:spPr bwMode="auto">
          <a:xfrm>
            <a:off x="4500412" y="1745980"/>
            <a:ext cx="1789685" cy="17089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fontAlgn="base">
              <a:spcBef>
                <a:spcPct val="0"/>
              </a:spcBef>
              <a:spcAft>
                <a:spcPct val="0"/>
              </a:spcAft>
            </a:pPr>
            <a:r>
              <a:rPr lang="en-US" sz="1764" dirty="0">
                <a:solidFill>
                  <a:srgbClr val="FFFFFF"/>
                </a:solidFill>
                <a:latin typeface="Segoe UI Light" panose="020B0502040204020203" pitchFamily="34" charset="0"/>
                <a:cs typeface="Segoe UI Light" panose="020B0502040204020203" pitchFamily="34" charset="0"/>
              </a:rPr>
              <a:t>Agile and faster deployment</a:t>
            </a:r>
          </a:p>
        </p:txBody>
      </p:sp>
      <p:sp>
        <p:nvSpPr>
          <p:cNvPr id="55" name="Rectangle 54"/>
          <p:cNvSpPr/>
          <p:nvPr/>
        </p:nvSpPr>
        <p:spPr bwMode="auto">
          <a:xfrm>
            <a:off x="678119" y="1728516"/>
            <a:ext cx="1789685" cy="17089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1764" dirty="0">
                <a:solidFill>
                  <a:srgbClr val="FFFFFF"/>
                </a:solidFill>
                <a:latin typeface="Segoe UI Light" panose="020B0502040204020203" pitchFamily="34" charset="0"/>
                <a:cs typeface="Segoe UI Light" panose="020B0502040204020203" pitchFamily="34" charset="0"/>
              </a:rPr>
              <a:t>Scalable Solution</a:t>
            </a:r>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3651" y="2017935"/>
            <a:ext cx="650481" cy="702283"/>
          </a:xfrm>
          <a:prstGeom prst="rect">
            <a:avLst/>
          </a:prstGeom>
          <a:solidFill>
            <a:schemeClr val="tx2"/>
          </a:solidFill>
        </p:spPr>
      </p:pic>
      <p:sp>
        <p:nvSpPr>
          <p:cNvPr id="58" name="Rectangle 57"/>
          <p:cNvSpPr/>
          <p:nvPr/>
        </p:nvSpPr>
        <p:spPr bwMode="auto">
          <a:xfrm>
            <a:off x="6411561" y="1757340"/>
            <a:ext cx="1789685" cy="17089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fontAlgn="base">
              <a:spcBef>
                <a:spcPct val="0"/>
              </a:spcBef>
              <a:spcAft>
                <a:spcPct val="0"/>
              </a:spcAft>
            </a:pPr>
            <a:r>
              <a:rPr lang="en-US" sz="1764" dirty="0">
                <a:solidFill>
                  <a:srgbClr val="FFFFFF"/>
                </a:solidFill>
                <a:latin typeface="Segoe UI Light" panose="020B0502040204020203" pitchFamily="34" charset="0"/>
                <a:cs typeface="Segoe UI Light" panose="020B0502040204020203" pitchFamily="34" charset="0"/>
              </a:rPr>
              <a:t>You control release process</a:t>
            </a:r>
          </a:p>
        </p:txBody>
      </p:sp>
      <p:pic>
        <p:nvPicPr>
          <p:cNvPr id="59" name="Picture 5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31280" y="2054008"/>
            <a:ext cx="610239" cy="679834"/>
          </a:xfrm>
          <a:prstGeom prst="rect">
            <a:avLst/>
          </a:prstGeom>
          <a:solidFill>
            <a:schemeClr val="tx2"/>
          </a:solidFill>
        </p:spPr>
      </p:pic>
      <p:grpSp>
        <p:nvGrpSpPr>
          <p:cNvPr id="87" name="Group 86"/>
          <p:cNvGrpSpPr/>
          <p:nvPr/>
        </p:nvGrpSpPr>
        <p:grpSpPr>
          <a:xfrm>
            <a:off x="8322707" y="1757340"/>
            <a:ext cx="1804063" cy="1708962"/>
            <a:chOff x="2285599" y="2084714"/>
            <a:chExt cx="1792383" cy="1717700"/>
          </a:xfrm>
          <a:solidFill>
            <a:schemeClr val="tx2"/>
          </a:solidFill>
        </p:grpSpPr>
        <p:sp>
          <p:nvSpPr>
            <p:cNvPr id="88" name="Rectangle 87"/>
            <p:cNvSpPr/>
            <p:nvPr/>
          </p:nvSpPr>
          <p:spPr bwMode="auto">
            <a:xfrm>
              <a:off x="2285599" y="2084714"/>
              <a:ext cx="1792383" cy="17177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b" anchorCtr="0" compatLnSpc="1">
              <a:prstTxWarp prst="textNoShape">
                <a:avLst/>
              </a:prstTxWarp>
            </a:bodyPr>
            <a:lstStyle/>
            <a:p>
              <a:pPr algn="ctr" defTabSz="913916" fontAlgn="base">
                <a:spcBef>
                  <a:spcPct val="0"/>
                </a:spcBef>
                <a:spcAft>
                  <a:spcPct val="0"/>
                </a:spcAft>
              </a:pPr>
              <a:r>
                <a:rPr lang="en-US" sz="2000" dirty="0">
                  <a:solidFill>
                    <a:srgbClr val="FFFFFF"/>
                  </a:solidFill>
                  <a:latin typeface="Segoe UI Light" panose="020B0502040204020203" pitchFamily="34" charset="0"/>
                  <a:cs typeface="Segoe UI Light" panose="020B0502040204020203" pitchFamily="34" charset="0"/>
                </a:rPr>
                <a:t>Cloud </a:t>
              </a:r>
              <a:r>
                <a:rPr lang="en-US" sz="2000" dirty="0" smtClean="0">
                  <a:solidFill>
                    <a:srgbClr val="FFFFFF"/>
                  </a:solidFill>
                  <a:latin typeface="Segoe UI Light" panose="020B0502040204020203" pitchFamily="34" charset="0"/>
                  <a:cs typeface="Segoe UI Light" panose="020B0502040204020203" pitchFamily="34" charset="0"/>
                </a:rPr>
                <a:t>Enabled</a:t>
              </a:r>
              <a:endParaRPr lang="en-US" sz="2000" dirty="0">
                <a:solidFill>
                  <a:srgbClr val="FFFFFF"/>
                </a:solidFill>
                <a:latin typeface="Segoe UI Light" panose="020B0502040204020203" pitchFamily="34" charset="0"/>
                <a:cs typeface="Segoe UI Light" panose="020B0502040204020203" pitchFamily="34" charset="0"/>
              </a:endParaRPr>
            </a:p>
          </p:txBody>
        </p:sp>
        <p:pic>
          <p:nvPicPr>
            <p:cNvPr id="89" name="Picture 6" descr="\\MAGNUM\Projects\Microsoft\Cloud Power FY12\Design\ICONS_PNG\Cloud.png"/>
            <p:cNvPicPr>
              <a:picLocks noChangeAspect="1" noChangeArrowheads="1"/>
            </p:cNvPicPr>
            <p:nvPr/>
          </p:nvPicPr>
          <p:blipFill>
            <a:blip r:embed="rId10" cstate="print">
              <a:lum bright="100000"/>
              <a:extLst>
                <a:ext uri="{28A0092B-C50C-407E-A947-70E740481C1C}">
                  <a14:useLocalDpi xmlns:a14="http://schemas.microsoft.com/office/drawing/2010/main" val="0"/>
                </a:ext>
              </a:extLst>
            </a:blip>
            <a:srcRect/>
            <a:stretch>
              <a:fillRect/>
            </a:stretch>
          </p:blipFill>
          <p:spPr bwMode="auto">
            <a:xfrm>
              <a:off x="2651561" y="2164716"/>
              <a:ext cx="1059979" cy="1059978"/>
            </a:xfrm>
            <a:prstGeom prst="rect">
              <a:avLst/>
            </a:prstGeom>
            <a:grpFill/>
          </p:spPr>
        </p:pic>
      </p:grpSp>
      <p:pic>
        <p:nvPicPr>
          <p:cNvPr id="92" name="Picture 3" descr="\\MAGNUM\Projects\Microsoft\Cloud Power FY12\Design\ICONS_PNG\Confidentiality.png"/>
          <p:cNvPicPr>
            <a:picLocks noChangeAspect="1" noChangeArrowheads="1"/>
          </p:cNvPicPr>
          <p:nvPr/>
        </p:nvPicPr>
        <p:blipFill>
          <a:blip r:embed="rId11" cstate="print">
            <a:lum bright="100000"/>
            <a:extLst>
              <a:ext uri="{28A0092B-C50C-407E-A947-70E740481C1C}">
                <a14:useLocalDpi xmlns:a14="http://schemas.microsoft.com/office/drawing/2010/main" val="0"/>
              </a:ext>
            </a:extLst>
          </a:blip>
          <a:srcRect/>
          <a:stretch>
            <a:fillRect/>
          </a:stretch>
        </p:blipFill>
        <p:spPr bwMode="auto">
          <a:xfrm>
            <a:off x="8738611" y="4485845"/>
            <a:ext cx="945497" cy="945496"/>
          </a:xfrm>
          <a:prstGeom prst="rect">
            <a:avLst/>
          </a:prstGeom>
          <a:noFill/>
        </p:spPr>
      </p:pic>
      <p:sp>
        <p:nvSpPr>
          <p:cNvPr id="93" name="TextBox 92"/>
          <p:cNvSpPr txBox="1"/>
          <p:nvPr/>
        </p:nvSpPr>
        <p:spPr>
          <a:xfrm>
            <a:off x="762662" y="1307195"/>
            <a:ext cx="8665081" cy="369332"/>
          </a:xfrm>
          <a:prstGeom prst="rect">
            <a:avLst/>
          </a:prstGeom>
          <a:noFill/>
        </p:spPr>
        <p:txBody>
          <a:bodyPr wrap="square" lIns="0" tIns="0" rIns="0" bIns="0" rtlCol="0">
            <a:spAutoFit/>
          </a:bodyPr>
          <a:lstStyle/>
          <a:p>
            <a:r>
              <a:rPr lang="en-US" sz="2400" spc="-70" dirty="0" smtClean="0">
                <a:gradFill>
                  <a:gsLst>
                    <a:gs pos="2917">
                      <a:schemeClr val="bg2"/>
                    </a:gs>
                    <a:gs pos="95000">
                      <a:schemeClr val="bg2"/>
                    </a:gs>
                  </a:gsLst>
                  <a:lin ang="5400000" scaled="0"/>
                </a:gradFill>
              </a:rPr>
              <a:t>IT Pro’s</a:t>
            </a:r>
          </a:p>
        </p:txBody>
      </p:sp>
      <p:sp>
        <p:nvSpPr>
          <p:cNvPr id="95" name="TextBox 94"/>
          <p:cNvSpPr txBox="1"/>
          <p:nvPr/>
        </p:nvSpPr>
        <p:spPr>
          <a:xfrm>
            <a:off x="678119" y="3863526"/>
            <a:ext cx="8665081" cy="369332"/>
          </a:xfrm>
          <a:prstGeom prst="rect">
            <a:avLst/>
          </a:prstGeom>
          <a:noFill/>
        </p:spPr>
        <p:txBody>
          <a:bodyPr wrap="square" lIns="0" tIns="0" rIns="0" bIns="0" rtlCol="0">
            <a:spAutoFit/>
          </a:bodyPr>
          <a:lstStyle/>
          <a:p>
            <a:r>
              <a:rPr lang="en-US" sz="2400" spc="-70" dirty="0" smtClean="0">
                <a:gradFill>
                  <a:gsLst>
                    <a:gs pos="2917">
                      <a:schemeClr val="bg2"/>
                    </a:gs>
                    <a:gs pos="95000">
                      <a:schemeClr val="bg2"/>
                    </a:gs>
                  </a:gsLst>
                  <a:lin ang="5400000" scaled="0"/>
                </a:gradFill>
              </a:rPr>
              <a:t>Developers</a:t>
            </a:r>
          </a:p>
        </p:txBody>
      </p:sp>
      <p:pic>
        <p:nvPicPr>
          <p:cNvPr id="44" name="Picture 4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49202" y="1991472"/>
            <a:ext cx="669812" cy="717522"/>
          </a:xfrm>
          <a:prstGeom prst="rect">
            <a:avLst/>
          </a:prstGeom>
          <a:solidFill>
            <a:schemeClr val="tx2"/>
          </a:solidFill>
        </p:spPr>
      </p:pic>
      <p:pic>
        <p:nvPicPr>
          <p:cNvPr id="45" name="Picture 4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140853" y="2029160"/>
            <a:ext cx="604409" cy="681105"/>
          </a:xfrm>
          <a:prstGeom prst="rect">
            <a:avLst/>
          </a:prstGeom>
          <a:solidFill>
            <a:schemeClr val="tx2"/>
          </a:solidFill>
        </p:spPr>
      </p:pic>
    </p:spTree>
    <p:extLst>
      <p:ext uri="{BB962C8B-B14F-4D97-AF65-F5344CB8AC3E}">
        <p14:creationId xmlns:p14="http://schemas.microsoft.com/office/powerpoint/2010/main" val="438610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par>
                                <p:cTn id="23" presetID="10" presetClass="entr" presetSubtype="0" fill="hold"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3"/>
                                        </p:tgtEl>
                                        <p:attrNameLst>
                                          <p:attrName>style.visibility</p:attrName>
                                        </p:attrNameLst>
                                      </p:cBhvr>
                                      <p:to>
                                        <p:strVal val="visible"/>
                                      </p:to>
                                    </p:set>
                                    <p:animEffect transition="in" filter="fade">
                                      <p:cBhvr>
                                        <p:cTn id="28" dur="500"/>
                                        <p:tgtEl>
                                          <p:spTgt spid="93"/>
                                        </p:tgtEl>
                                      </p:cBhvr>
                                    </p:animEffect>
                                  </p:childTnLst>
                                </p:cTn>
                              </p:par>
                              <p:par>
                                <p:cTn id="29" presetID="10"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par>
                                <p:cTn id="32" presetID="10" presetClass="entr" presetSubtype="0" fill="hold" nodeType="with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fade">
                                      <p:cBhvr>
                                        <p:cTn id="34" dur="500"/>
                                        <p:tgtEl>
                                          <p:spTgt spid="4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1"/>
                                        </p:tgtEl>
                                        <p:attrNameLst>
                                          <p:attrName>style.visibility</p:attrName>
                                        </p:attrNameLst>
                                      </p:cBhvr>
                                      <p:to>
                                        <p:strVal val="visible"/>
                                      </p:to>
                                    </p:set>
                                    <p:animEffect transition="in" filter="fade">
                                      <p:cBhvr>
                                        <p:cTn id="42" dur="500"/>
                                        <p:tgtEl>
                                          <p:spTgt spid="9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2"/>
                                        </p:tgtEl>
                                        <p:attrNameLst>
                                          <p:attrName>style.visibility</p:attrName>
                                        </p:attrNameLst>
                                      </p:cBhvr>
                                      <p:to>
                                        <p:strVal val="visible"/>
                                      </p:to>
                                    </p:set>
                                    <p:animEffect transition="in" filter="fade">
                                      <p:cBhvr>
                                        <p:cTn id="45" dur="500"/>
                                        <p:tgtEl>
                                          <p:spTgt spid="62"/>
                                        </p:tgtEl>
                                      </p:cBhvr>
                                    </p:animEffect>
                                  </p:childTnLst>
                                </p:cTn>
                              </p:par>
                              <p:par>
                                <p:cTn id="46" presetID="10" presetClass="entr" presetSubtype="0" fill="hold" nodeType="with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fade">
                                      <p:cBhvr>
                                        <p:cTn id="48" dur="500"/>
                                        <p:tgtEl>
                                          <p:spTgt spid="6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6"/>
                                        </p:tgtEl>
                                        <p:attrNameLst>
                                          <p:attrName>style.visibility</p:attrName>
                                        </p:attrNameLst>
                                      </p:cBhvr>
                                      <p:to>
                                        <p:strVal val="visible"/>
                                      </p:to>
                                    </p:set>
                                    <p:animEffect transition="in" filter="fade">
                                      <p:cBhvr>
                                        <p:cTn id="51" dur="500"/>
                                        <p:tgtEl>
                                          <p:spTgt spid="66"/>
                                        </p:tgtEl>
                                      </p:cBhvr>
                                    </p:animEffect>
                                  </p:childTnLst>
                                </p:cTn>
                              </p:par>
                              <p:par>
                                <p:cTn id="52" presetID="10" presetClass="entr" presetSubtype="0" fill="hold" nodeType="withEffect">
                                  <p:stCondLst>
                                    <p:cond delay="0"/>
                                  </p:stCondLst>
                                  <p:childTnLst>
                                    <p:set>
                                      <p:cBhvr>
                                        <p:cTn id="53" dur="1" fill="hold">
                                          <p:stCondLst>
                                            <p:cond delay="0"/>
                                          </p:stCondLst>
                                        </p:cTn>
                                        <p:tgtEl>
                                          <p:spTgt spid="67"/>
                                        </p:tgtEl>
                                        <p:attrNameLst>
                                          <p:attrName>style.visibility</p:attrName>
                                        </p:attrNameLst>
                                      </p:cBhvr>
                                      <p:to>
                                        <p:strVal val="visible"/>
                                      </p:to>
                                    </p:set>
                                    <p:animEffect transition="in" filter="fade">
                                      <p:cBhvr>
                                        <p:cTn id="54" dur="500"/>
                                        <p:tgtEl>
                                          <p:spTgt spid="6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0"/>
                                        </p:tgtEl>
                                        <p:attrNameLst>
                                          <p:attrName>style.visibility</p:attrName>
                                        </p:attrNameLst>
                                      </p:cBhvr>
                                      <p:to>
                                        <p:strVal val="visible"/>
                                      </p:to>
                                    </p:set>
                                    <p:animEffect transition="in" filter="fade">
                                      <p:cBhvr>
                                        <p:cTn id="57" dur="500"/>
                                        <p:tgtEl>
                                          <p:spTgt spid="70"/>
                                        </p:tgtEl>
                                      </p:cBhvr>
                                    </p:animEffect>
                                  </p:childTnLst>
                                </p:cTn>
                              </p:par>
                              <p:par>
                                <p:cTn id="58" presetID="10" presetClass="entr" presetSubtype="0" fill="hold" nodeType="withEffect">
                                  <p:stCondLst>
                                    <p:cond delay="0"/>
                                  </p:stCondLst>
                                  <p:childTnLst>
                                    <p:set>
                                      <p:cBhvr>
                                        <p:cTn id="59" dur="1" fill="hold">
                                          <p:stCondLst>
                                            <p:cond delay="0"/>
                                          </p:stCondLst>
                                        </p:cTn>
                                        <p:tgtEl>
                                          <p:spTgt spid="71"/>
                                        </p:tgtEl>
                                        <p:attrNameLst>
                                          <p:attrName>style.visibility</p:attrName>
                                        </p:attrNameLst>
                                      </p:cBhvr>
                                      <p:to>
                                        <p:strVal val="visible"/>
                                      </p:to>
                                    </p:set>
                                    <p:animEffect transition="in" filter="fade">
                                      <p:cBhvr>
                                        <p:cTn id="60" dur="500"/>
                                        <p:tgtEl>
                                          <p:spTgt spid="7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4"/>
                                        </p:tgtEl>
                                        <p:attrNameLst>
                                          <p:attrName>style.visibility</p:attrName>
                                        </p:attrNameLst>
                                      </p:cBhvr>
                                      <p:to>
                                        <p:strVal val="visible"/>
                                      </p:to>
                                    </p:set>
                                    <p:animEffect transition="in" filter="fade">
                                      <p:cBhvr>
                                        <p:cTn id="63" dur="500"/>
                                        <p:tgtEl>
                                          <p:spTgt spid="74"/>
                                        </p:tgtEl>
                                      </p:cBhvr>
                                    </p:animEffect>
                                  </p:childTnLst>
                                </p:cTn>
                              </p:par>
                              <p:par>
                                <p:cTn id="64" presetID="10" presetClass="entr" presetSubtype="0" fill="hold" nodeType="withEffect">
                                  <p:stCondLst>
                                    <p:cond delay="0"/>
                                  </p:stCondLst>
                                  <p:childTnLst>
                                    <p:set>
                                      <p:cBhvr>
                                        <p:cTn id="65" dur="1" fill="hold">
                                          <p:stCondLst>
                                            <p:cond delay="0"/>
                                          </p:stCondLst>
                                        </p:cTn>
                                        <p:tgtEl>
                                          <p:spTgt spid="75"/>
                                        </p:tgtEl>
                                        <p:attrNameLst>
                                          <p:attrName>style.visibility</p:attrName>
                                        </p:attrNameLst>
                                      </p:cBhvr>
                                      <p:to>
                                        <p:strVal val="visible"/>
                                      </p:to>
                                    </p:set>
                                    <p:animEffect transition="in" filter="fade">
                                      <p:cBhvr>
                                        <p:cTn id="66" dur="500"/>
                                        <p:tgtEl>
                                          <p:spTgt spid="75"/>
                                        </p:tgtEl>
                                      </p:cBhvr>
                                    </p:animEffect>
                                  </p:childTnLst>
                                </p:cTn>
                              </p:par>
                              <p:par>
                                <p:cTn id="67" presetID="10" presetClass="entr" presetSubtype="0" fill="hold" nodeType="withEffect">
                                  <p:stCondLst>
                                    <p:cond delay="0"/>
                                  </p:stCondLst>
                                  <p:childTnLst>
                                    <p:set>
                                      <p:cBhvr>
                                        <p:cTn id="68" dur="1" fill="hold">
                                          <p:stCondLst>
                                            <p:cond delay="0"/>
                                          </p:stCondLst>
                                        </p:cTn>
                                        <p:tgtEl>
                                          <p:spTgt spid="92"/>
                                        </p:tgtEl>
                                        <p:attrNameLst>
                                          <p:attrName>style.visibility</p:attrName>
                                        </p:attrNameLst>
                                      </p:cBhvr>
                                      <p:to>
                                        <p:strVal val="visible"/>
                                      </p:to>
                                    </p:set>
                                    <p:animEffect transition="in" filter="fade">
                                      <p:cBhvr>
                                        <p:cTn id="69" dur="500"/>
                                        <p:tgtEl>
                                          <p:spTgt spid="9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95"/>
                                        </p:tgtEl>
                                        <p:attrNameLst>
                                          <p:attrName>style.visibility</p:attrName>
                                        </p:attrNameLst>
                                      </p:cBhvr>
                                      <p:to>
                                        <p:strVal val="visible"/>
                                      </p:to>
                                    </p:set>
                                    <p:animEffect transition="in" filter="fade">
                                      <p:cBhvr>
                                        <p:cTn id="72"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4" grpId="0"/>
      <p:bldP spid="62" grpId="0" animBg="1"/>
      <p:bldP spid="66" grpId="0" animBg="1"/>
      <p:bldP spid="70" grpId="0" animBg="1"/>
      <p:bldP spid="74" grpId="0" animBg="1"/>
      <p:bldP spid="49" grpId="0" animBg="1"/>
      <p:bldP spid="52" grpId="0" animBg="1"/>
      <p:bldP spid="55" grpId="0" animBg="1"/>
      <p:bldP spid="58" grpId="0" animBg="1"/>
      <p:bldP spid="93" grpId="0"/>
      <p:bldP spid="9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08552" y="1783700"/>
            <a:ext cx="6955114" cy="3946539"/>
          </a:xfrm>
        </p:spPr>
        <p:txBody>
          <a:bodyPr/>
          <a:lstStyle/>
          <a:p>
            <a:r>
              <a:rPr lang="en-US" sz="2400" dirty="0" smtClean="0">
                <a:solidFill>
                  <a:schemeClr val="bg2"/>
                </a:solidFill>
              </a:rPr>
              <a:t>Modernize your custom SharePoint applications</a:t>
            </a:r>
          </a:p>
          <a:p>
            <a:r>
              <a:rPr lang="en-US" sz="2400" dirty="0" smtClean="0">
                <a:solidFill>
                  <a:schemeClr val="bg2"/>
                </a:solidFill>
              </a:rPr>
              <a:t>Take advantage of new features and benefits of the standard SP app/add-in model</a:t>
            </a:r>
          </a:p>
          <a:p>
            <a:r>
              <a:rPr lang="en-US" sz="2400" dirty="0" smtClean="0">
                <a:solidFill>
                  <a:schemeClr val="bg2"/>
                </a:solidFill>
              </a:rPr>
              <a:t>Enhance your existing custom solutions by leveraging the power of the SP app/add-in model</a:t>
            </a:r>
          </a:p>
          <a:p>
            <a:r>
              <a:rPr lang="en-US" sz="2400" dirty="0" smtClean="0">
                <a:solidFill>
                  <a:schemeClr val="bg2"/>
                </a:solidFill>
              </a:rPr>
              <a:t>Leverage available community IP and expertise</a:t>
            </a:r>
          </a:p>
          <a:p>
            <a:r>
              <a:rPr lang="en-US" sz="2400" dirty="0" smtClean="0">
                <a:solidFill>
                  <a:schemeClr val="bg2"/>
                </a:solidFill>
              </a:rPr>
              <a:t>SP app/add-in model is recommended customization pattern for Office 365 and for on-premises</a:t>
            </a:r>
            <a:endParaRPr lang="en-US" sz="2400" dirty="0">
              <a:solidFill>
                <a:schemeClr val="bg2"/>
              </a:solidFill>
            </a:endParaRPr>
          </a:p>
        </p:txBody>
      </p:sp>
      <p:pic>
        <p:nvPicPr>
          <p:cNvPr id="4" name="Picture 3" descr="\\REDBEARD\Standards\Microsoft\People Photography\WINDOWS\Win_Brand\Spain\WIN12_Marius_Lenovo_10.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612132" y="0"/>
            <a:ext cx="457669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19112" y="228600"/>
            <a:ext cx="7093020" cy="1055914"/>
          </a:xfrm>
        </p:spPr>
        <p:txBody>
          <a:bodyPr/>
          <a:lstStyle/>
          <a:p>
            <a:r>
              <a:rPr lang="en-US" sz="3600" dirty="0" smtClean="0"/>
              <a:t>Why would you take advantage of the </a:t>
            </a:r>
            <a:r>
              <a:rPr lang="en-NZ" sz="3600" dirty="0" smtClean="0"/>
              <a:t>PnP Transformation program?</a:t>
            </a:r>
            <a:endParaRPr lang="en-US" sz="3600" dirty="0"/>
          </a:p>
        </p:txBody>
      </p:sp>
    </p:spTree>
    <p:extLst>
      <p:ext uri="{BB962C8B-B14F-4D97-AF65-F5344CB8AC3E}">
        <p14:creationId xmlns:p14="http://schemas.microsoft.com/office/powerpoint/2010/main" val="347057608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5701"/>
          <a:stretch/>
        </p:blipFill>
        <p:spPr>
          <a:xfrm>
            <a:off x="-38281" y="-12032"/>
            <a:ext cx="12227106" cy="6866211"/>
          </a:xfrm>
          <a:prstGeom prst="rect">
            <a:avLst/>
          </a:prstGeom>
        </p:spPr>
      </p:pic>
      <p:sp>
        <p:nvSpPr>
          <p:cNvPr id="6" name="Rectangle 5"/>
          <p:cNvSpPr/>
          <p:nvPr/>
        </p:nvSpPr>
        <p:spPr bwMode="auto">
          <a:xfrm rot="16200000" flipH="1" flipV="1">
            <a:off x="2555043" y="-2593324"/>
            <a:ext cx="6858002" cy="12044649"/>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SharePoint Customization Recommendations</a:t>
            </a:r>
            <a:endParaRPr lang="en-US" dirty="0">
              <a:solidFill>
                <a:schemeClr val="bg1"/>
              </a:solidFill>
            </a:endParaRPr>
          </a:p>
        </p:txBody>
      </p:sp>
      <p:sp>
        <p:nvSpPr>
          <p:cNvPr id="14" name="Rectangle 13"/>
          <p:cNvSpPr/>
          <p:nvPr/>
        </p:nvSpPr>
        <p:spPr bwMode="auto">
          <a:xfrm>
            <a:off x="3715482"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r>
              <a:rPr lang="en-US" sz="1600" dirty="0" smtClean="0"/>
              <a:t>SP app / add-in model recommended also for on-premises</a:t>
            </a:r>
            <a:endParaRPr lang="en-US" sz="1600" dirty="0"/>
          </a:p>
        </p:txBody>
      </p:sp>
      <p:sp>
        <p:nvSpPr>
          <p:cNvPr id="17" name="Rectangle 16"/>
          <p:cNvSpPr/>
          <p:nvPr/>
        </p:nvSpPr>
        <p:spPr bwMode="auto">
          <a:xfrm>
            <a:off x="6277250"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defTabSz="685757" fontAlgn="base">
              <a:spcBef>
                <a:spcPct val="0"/>
              </a:spcBef>
              <a:spcAft>
                <a:spcPct val="0"/>
              </a:spcAft>
            </a:pPr>
            <a:r>
              <a:rPr lang="en-US" dirty="0" smtClean="0"/>
              <a:t>Provider hosted add-ins as recommended approach</a:t>
            </a:r>
            <a:endParaRPr lang="en-US" dirty="0"/>
          </a:p>
        </p:txBody>
      </p:sp>
      <p:sp>
        <p:nvSpPr>
          <p:cNvPr id="11" name="Rectangle 10"/>
          <p:cNvSpPr/>
          <p:nvPr/>
        </p:nvSpPr>
        <p:spPr bwMode="auto">
          <a:xfrm>
            <a:off x="1153714"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r>
              <a:rPr lang="en-US" dirty="0" smtClean="0"/>
              <a:t>Full trust code or farm solutions are not recommended</a:t>
            </a:r>
            <a:endParaRPr lang="en-US" dirty="0"/>
          </a:p>
        </p:txBody>
      </p:sp>
      <p:sp>
        <p:nvSpPr>
          <p:cNvPr id="24" name="Rectangle 23"/>
          <p:cNvSpPr/>
          <p:nvPr/>
        </p:nvSpPr>
        <p:spPr bwMode="auto">
          <a:xfrm>
            <a:off x="8839018"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r>
              <a:rPr lang="en-US" dirty="0" smtClean="0">
                <a:solidFill>
                  <a:schemeClr val="bg1"/>
                </a:solidFill>
              </a:rPr>
              <a:t>Provider hosted add-ins hosted in Azure for Office 365</a:t>
            </a:r>
            <a:endParaRPr lang="en-US" dirty="0">
              <a:solidFill>
                <a:schemeClr val="bg1"/>
              </a:solidFill>
            </a:endParaRPr>
          </a:p>
        </p:txBody>
      </p:sp>
    </p:spTree>
    <p:extLst>
      <p:ext uri="{BB962C8B-B14F-4D97-AF65-F5344CB8AC3E}">
        <p14:creationId xmlns:p14="http://schemas.microsoft.com/office/powerpoint/2010/main" val="413067019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sz="4800" dirty="0" smtClean="0"/>
              <a:t>What does “app model” or “add-ins” mean in our terminology?</a:t>
            </a:r>
            <a:endParaRPr lang="en-US" sz="4800" dirty="0"/>
          </a:p>
        </p:txBody>
      </p:sp>
      <p:graphicFrame>
        <p:nvGraphicFramePr>
          <p:cNvPr id="37" name="Content Placeholder 5"/>
          <p:cNvGraphicFramePr>
            <a:graphicFrameLocks/>
          </p:cNvGraphicFramePr>
          <p:nvPr>
            <p:extLst>
              <p:ext uri="{D42A27DB-BD31-4B8C-83A1-F6EECF244321}">
                <p14:modId xmlns:p14="http://schemas.microsoft.com/office/powerpoint/2010/main" val="2164344214"/>
              </p:ext>
            </p:extLst>
          </p:nvPr>
        </p:nvGraphicFramePr>
        <p:xfrm>
          <a:off x="1365948" y="1853705"/>
          <a:ext cx="9739224" cy="3553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3" name="Picture 42"/>
          <p:cNvPicPr>
            <a:picLocks noChangeAspect="1"/>
          </p:cNvPicPr>
          <p:nvPr/>
        </p:nvPicPr>
        <p:blipFill>
          <a:blip r:embed="rId8"/>
          <a:stretch>
            <a:fillRect/>
          </a:stretch>
        </p:blipFill>
        <p:spPr>
          <a:xfrm>
            <a:off x="1789393" y="5415562"/>
            <a:ext cx="2069807" cy="766352"/>
          </a:xfrm>
          <a:prstGeom prst="rect">
            <a:avLst/>
          </a:prstGeom>
        </p:spPr>
      </p:pic>
      <p:pic>
        <p:nvPicPr>
          <p:cNvPr id="44" name="Picture 4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47523" y="5470717"/>
            <a:ext cx="1893892" cy="656042"/>
          </a:xfrm>
          <a:prstGeom prst="rect">
            <a:avLst/>
          </a:prstGeom>
        </p:spPr>
      </p:pic>
      <p:sp>
        <p:nvSpPr>
          <p:cNvPr id="3" name="Left Brace 2"/>
          <p:cNvSpPr/>
          <p:nvPr/>
        </p:nvSpPr>
        <p:spPr bwMode="auto">
          <a:xfrm rot="5400000">
            <a:off x="7805611" y="-1375121"/>
            <a:ext cx="247456" cy="6351670"/>
          </a:xfrm>
          <a:prstGeom prst="leftBrace">
            <a:avLst/>
          </a:prstGeom>
          <a:noFill/>
          <a:ln w="28575" cap="flat" cmpd="sng" algn="ctr">
            <a:solidFill>
              <a:schemeClr val="accent1"/>
            </a:solidFill>
            <a:prstDash val="solid"/>
            <a:round/>
            <a:headEnd type="none" w="med" len="med"/>
            <a:tailEnd type="none" w="med" len="med"/>
          </a:ln>
          <a:effectLst/>
        </p:spPr>
        <p:txBody>
          <a:bodyPr vert="horz" wrap="none" lIns="91403" tIns="45701" rIns="91403" bIns="45701" numCol="1" rtlCol="0" anchor="ctr" anchorCtr="0" compatLnSpc="1">
            <a:prstTxWarp prst="textNoShape">
              <a:avLst/>
            </a:prstTxWarp>
          </a:bodyPr>
          <a:lstStyle/>
          <a:p>
            <a:pPr defTabSz="914038" eaLnBrk="0" fontAlgn="base" hangingPunct="0">
              <a:spcBef>
                <a:spcPct val="0"/>
              </a:spcBef>
              <a:spcAft>
                <a:spcPct val="0"/>
              </a:spcAft>
            </a:pPr>
            <a:endParaRPr lang="en-GB" sz="1200">
              <a:latin typeface="Capitals" pitchFamily="8" charset="0"/>
              <a:ea typeface="ＭＳ Ｐゴシック" pitchFamily="8" charset="-128"/>
            </a:endParaRPr>
          </a:p>
        </p:txBody>
      </p:sp>
      <p:sp>
        <p:nvSpPr>
          <p:cNvPr id="4" name="TextBox 3"/>
          <p:cNvSpPr txBox="1"/>
          <p:nvPr/>
        </p:nvSpPr>
        <p:spPr>
          <a:xfrm>
            <a:off x="5637865" y="989901"/>
            <a:ext cx="4582947" cy="635302"/>
          </a:xfrm>
          <a:prstGeom prst="rect">
            <a:avLst/>
          </a:prstGeom>
          <a:noFill/>
        </p:spPr>
        <p:txBody>
          <a:bodyPr wrap="square" rtlCol="0">
            <a:spAutoFit/>
          </a:bodyPr>
          <a:lstStyle/>
          <a:p>
            <a:pPr algn="ctr"/>
            <a:r>
              <a:rPr lang="en-US" sz="1764" dirty="0">
                <a:solidFill>
                  <a:schemeClr val="tx1">
                    <a:lumMod val="75000"/>
                    <a:lumOff val="25000"/>
                  </a:schemeClr>
                </a:solidFill>
              </a:rPr>
              <a:t>SharePoint </a:t>
            </a:r>
            <a:r>
              <a:rPr lang="fi-FI" sz="1764" dirty="0">
                <a:solidFill>
                  <a:schemeClr val="tx1">
                    <a:lumMod val="75000"/>
                    <a:lumOff val="25000"/>
                  </a:schemeClr>
                </a:solidFill>
              </a:rPr>
              <a:t>Add-Ins </a:t>
            </a:r>
            <a:r>
              <a:rPr lang="fi-FI" sz="1764" dirty="0" smtClean="0">
                <a:solidFill>
                  <a:schemeClr val="tx1">
                    <a:lumMod val="75000"/>
                    <a:lumOff val="25000"/>
                  </a:schemeClr>
                </a:solidFill>
              </a:rPr>
              <a:t>means </a:t>
            </a:r>
            <a:r>
              <a:rPr lang="en-GB" sz="1764" dirty="0" smtClean="0">
                <a:solidFill>
                  <a:schemeClr val="tx1">
                    <a:lumMod val="75000"/>
                    <a:lumOff val="25000"/>
                  </a:schemeClr>
                </a:solidFill>
              </a:rPr>
              <a:t>all </a:t>
            </a:r>
            <a:r>
              <a:rPr lang="en-GB" sz="1764" dirty="0">
                <a:solidFill>
                  <a:schemeClr val="tx1">
                    <a:lumMod val="75000"/>
                    <a:lumOff val="25000"/>
                  </a:schemeClr>
                </a:solidFill>
              </a:rPr>
              <a:t>operations  </a:t>
            </a:r>
            <a:r>
              <a:rPr lang="en-GB" sz="1764" dirty="0" smtClean="0">
                <a:solidFill>
                  <a:schemeClr val="tx1">
                    <a:lumMod val="75000"/>
                    <a:lumOff val="25000"/>
                  </a:schemeClr>
                </a:solidFill>
              </a:rPr>
              <a:t>executed </a:t>
            </a:r>
            <a:r>
              <a:rPr lang="en-GB" sz="1764" dirty="0">
                <a:solidFill>
                  <a:schemeClr val="tx1">
                    <a:lumMod val="75000"/>
                    <a:lumOff val="25000"/>
                  </a:schemeClr>
                </a:solidFill>
              </a:rPr>
              <a:t>outside of the server</a:t>
            </a:r>
            <a:endParaRPr lang="en-US" sz="1764" dirty="0">
              <a:solidFill>
                <a:schemeClr val="tx1">
                  <a:lumMod val="75000"/>
                  <a:lumOff val="25000"/>
                </a:schemeClr>
              </a:solidFill>
            </a:endParaRPr>
          </a:p>
        </p:txBody>
      </p:sp>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05653" y="5470716"/>
            <a:ext cx="1893892" cy="656042"/>
          </a:xfrm>
          <a:prstGeom prst="rect">
            <a:avLst/>
          </a:prstGeom>
        </p:spPr>
      </p:pic>
    </p:spTree>
    <p:extLst>
      <p:ext uri="{BB962C8B-B14F-4D97-AF65-F5344CB8AC3E}">
        <p14:creationId xmlns:p14="http://schemas.microsoft.com/office/powerpoint/2010/main" val="75066639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20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Transformation process</a:t>
            </a:r>
            <a:endParaRPr lang="en-GB" dirty="0"/>
          </a:p>
        </p:txBody>
      </p:sp>
      <p:grpSp>
        <p:nvGrpSpPr>
          <p:cNvPr id="19" name="Group 18"/>
          <p:cNvGrpSpPr/>
          <p:nvPr/>
        </p:nvGrpSpPr>
        <p:grpSpPr>
          <a:xfrm>
            <a:off x="518275" y="1255941"/>
            <a:ext cx="2126225" cy="4659897"/>
            <a:chOff x="528805" y="1342250"/>
            <a:chExt cx="2169425" cy="4754576"/>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t="39910" b="4778"/>
            <a:stretch/>
          </p:blipFill>
          <p:spPr>
            <a:xfrm>
              <a:off x="531946" y="1769330"/>
              <a:ext cx="2160000" cy="1798962"/>
            </a:xfrm>
            <a:prstGeom prst="rect">
              <a:avLst/>
            </a:prstGeom>
            <a:ln>
              <a:solidFill>
                <a:schemeClr val="bg1">
                  <a:lumMod val="75000"/>
                </a:schemeClr>
              </a:solidFill>
            </a:ln>
          </p:spPr>
        </p:pic>
        <p:sp>
          <p:nvSpPr>
            <p:cNvPr id="3" name="Rectangle 2"/>
            <p:cNvSpPr/>
            <p:nvPr/>
          </p:nvSpPr>
          <p:spPr bwMode="auto">
            <a:xfrm>
              <a:off x="531947" y="1342250"/>
              <a:ext cx="2166283" cy="427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2199" dirty="0">
                  <a:gradFill>
                    <a:gsLst>
                      <a:gs pos="0">
                        <a:srgbClr val="FFFFFF"/>
                      </a:gs>
                      <a:gs pos="100000">
                        <a:srgbClr val="FFFFFF"/>
                      </a:gs>
                    </a:gsLst>
                    <a:lin ang="5400000" scaled="0"/>
                  </a:gradFill>
                  <a:ea typeface="Segoe UI" pitchFamily="34" charset="0"/>
                  <a:cs typeface="Segoe UI" pitchFamily="34" charset="0"/>
                </a:rPr>
                <a:t>Readiness</a:t>
              </a:r>
              <a:endParaRPr lang="en-GB" sz="2199"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528805" y="3638937"/>
              <a:ext cx="2166283" cy="2457889"/>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t" anchorCtr="0" forceAA="0" compatLnSpc="1">
              <a:prstTxWarp prst="textNoShape">
                <a:avLst/>
              </a:prstTxWarp>
              <a:noAutofit/>
            </a:bodyPr>
            <a:lstStyle/>
            <a:p>
              <a:pPr marL="342764" indent="-252000" defTabSz="913737" fontAlgn="base">
                <a:spcBef>
                  <a:spcPct val="0"/>
                </a:spcBef>
                <a:spcAft>
                  <a:spcPct val="0"/>
                </a:spcAft>
                <a:buFont typeface="Arial" panose="020B0604020202020204" pitchFamily="34" charset="0"/>
                <a:buChar char="•"/>
              </a:pPr>
              <a:r>
                <a:rPr lang="en-US" sz="1400" dirty="0">
                  <a:solidFill>
                    <a:schemeClr val="tx1">
                      <a:lumMod val="65000"/>
                      <a:lumOff val="35000"/>
                    </a:schemeClr>
                  </a:solidFill>
                  <a:ea typeface="Segoe UI" pitchFamily="34" charset="0"/>
                  <a:cs typeface="Segoe UI" pitchFamily="34" charset="0"/>
                </a:rPr>
                <a:t>Readiness with app model topics</a:t>
              </a:r>
            </a:p>
            <a:p>
              <a:pPr marL="342764" indent="-252000" defTabSz="913737" fontAlgn="base">
                <a:spcBef>
                  <a:spcPct val="0"/>
                </a:spcBef>
                <a:spcAft>
                  <a:spcPct val="0"/>
                </a:spcAft>
                <a:buFont typeface="Arial" panose="020B0604020202020204" pitchFamily="34" charset="0"/>
                <a:buChar char="•"/>
              </a:pPr>
              <a:r>
                <a:rPr lang="en-US" sz="1400" dirty="0">
                  <a:solidFill>
                    <a:schemeClr val="tx1">
                      <a:lumMod val="65000"/>
                      <a:lumOff val="35000"/>
                    </a:schemeClr>
                  </a:solidFill>
                  <a:ea typeface="Segoe UI" pitchFamily="34" charset="0"/>
                  <a:cs typeface="Segoe UI" pitchFamily="34" charset="0"/>
                </a:rPr>
                <a:t>Hosting decisions</a:t>
              </a:r>
            </a:p>
            <a:p>
              <a:pPr marL="342764" indent="-252000" defTabSz="913737" fontAlgn="base">
                <a:spcBef>
                  <a:spcPct val="0"/>
                </a:spcBef>
                <a:spcAft>
                  <a:spcPct val="0"/>
                </a:spcAft>
                <a:buFont typeface="Arial" panose="020B0604020202020204" pitchFamily="34" charset="0"/>
                <a:buChar char="•"/>
              </a:pPr>
              <a:r>
                <a:rPr lang="en-US" sz="1400" dirty="0">
                  <a:solidFill>
                    <a:schemeClr val="tx1">
                      <a:lumMod val="65000"/>
                      <a:lumOff val="35000"/>
                    </a:schemeClr>
                  </a:solidFill>
                  <a:ea typeface="Segoe UI" pitchFamily="34" charset="0"/>
                  <a:cs typeface="Segoe UI" pitchFamily="34" charset="0"/>
                </a:rPr>
                <a:t>Network impact analysis</a:t>
              </a:r>
            </a:p>
            <a:p>
              <a:pPr marL="342764" indent="-252000" defTabSz="913737" fontAlgn="base">
                <a:spcBef>
                  <a:spcPct val="0"/>
                </a:spcBef>
                <a:spcAft>
                  <a:spcPct val="0"/>
                </a:spcAft>
                <a:buFont typeface="Arial" panose="020B0604020202020204" pitchFamily="34" charset="0"/>
                <a:buChar char="•"/>
              </a:pPr>
              <a:r>
                <a:rPr lang="en-US" sz="1400" dirty="0">
                  <a:solidFill>
                    <a:schemeClr val="tx1">
                      <a:lumMod val="65000"/>
                      <a:lumOff val="35000"/>
                    </a:schemeClr>
                  </a:solidFill>
                  <a:ea typeface="Segoe UI" pitchFamily="34" charset="0"/>
                  <a:cs typeface="Segoe UI" pitchFamily="34" charset="0"/>
                </a:rPr>
                <a:t>Development model </a:t>
              </a:r>
              <a:r>
                <a:rPr lang="en-US" sz="1400" dirty="0" smtClean="0">
                  <a:solidFill>
                    <a:schemeClr val="tx1">
                      <a:lumMod val="65000"/>
                      <a:lumOff val="35000"/>
                    </a:schemeClr>
                  </a:solidFill>
                  <a:ea typeface="Segoe UI" pitchFamily="34" charset="0"/>
                  <a:cs typeface="Segoe UI" pitchFamily="34" charset="0"/>
                </a:rPr>
                <a:t>readiness</a:t>
              </a:r>
            </a:p>
            <a:p>
              <a:pPr marL="342764" indent="-252000" defTabSz="913737" fontAlgn="base">
                <a:spcBef>
                  <a:spcPct val="0"/>
                </a:spcBef>
                <a:spcAft>
                  <a:spcPct val="0"/>
                </a:spcAft>
                <a:buFont typeface="Arial" panose="020B0604020202020204" pitchFamily="34" charset="0"/>
                <a:buChar char="•"/>
              </a:pPr>
              <a:r>
                <a:rPr lang="en-US" sz="1400" dirty="0" smtClean="0">
                  <a:solidFill>
                    <a:schemeClr val="tx1">
                      <a:lumMod val="65000"/>
                      <a:lumOff val="35000"/>
                    </a:schemeClr>
                  </a:solidFill>
                  <a:ea typeface="Segoe UI" pitchFamily="34" charset="0"/>
                  <a:cs typeface="Segoe UI" pitchFamily="34" charset="0"/>
                </a:rPr>
                <a:t>ALM model planning</a:t>
              </a:r>
              <a:endParaRPr lang="en-GB" sz="1400" dirty="0">
                <a:solidFill>
                  <a:schemeClr val="tx1">
                    <a:lumMod val="65000"/>
                    <a:lumOff val="35000"/>
                  </a:schemeClr>
                </a:solidFill>
                <a:ea typeface="Segoe UI" pitchFamily="34" charset="0"/>
                <a:cs typeface="Segoe UI" pitchFamily="34" charset="0"/>
              </a:endParaRPr>
            </a:p>
          </p:txBody>
        </p:sp>
      </p:grpSp>
      <p:grpSp>
        <p:nvGrpSpPr>
          <p:cNvPr id="20" name="Group 19"/>
          <p:cNvGrpSpPr/>
          <p:nvPr/>
        </p:nvGrpSpPr>
        <p:grpSpPr>
          <a:xfrm>
            <a:off x="2792198" y="1255941"/>
            <a:ext cx="2123145" cy="4662192"/>
            <a:chOff x="2848929" y="1342250"/>
            <a:chExt cx="2166283" cy="4756917"/>
          </a:xfrm>
        </p:grpSpPr>
        <p:sp>
          <p:nvSpPr>
            <p:cNvPr id="4" name="Rectangle 3"/>
            <p:cNvSpPr/>
            <p:nvPr/>
          </p:nvSpPr>
          <p:spPr bwMode="auto">
            <a:xfrm>
              <a:off x="2848929" y="1342250"/>
              <a:ext cx="2166283" cy="427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2199" dirty="0">
                  <a:gradFill>
                    <a:gsLst>
                      <a:gs pos="0">
                        <a:srgbClr val="FFFFFF"/>
                      </a:gs>
                      <a:gs pos="100000">
                        <a:srgbClr val="FFFFFF"/>
                      </a:gs>
                    </a:gsLst>
                    <a:lin ang="5400000" scaled="0"/>
                  </a:gradFill>
                  <a:ea typeface="Segoe UI" pitchFamily="34" charset="0"/>
                  <a:cs typeface="Segoe UI" pitchFamily="34" charset="0"/>
                </a:rPr>
                <a:t>Assessment</a:t>
              </a:r>
              <a:endParaRPr lang="en-GB" sz="2199"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2848929" y="3641278"/>
              <a:ext cx="2166283" cy="2457889"/>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t" anchorCtr="0" forceAA="0" compatLnSpc="1">
              <a:prstTxWarp prst="textNoShape">
                <a:avLst/>
              </a:prstTxWarp>
              <a:noAutofit/>
            </a:bodyPr>
            <a:lstStyle/>
            <a:p>
              <a:pPr marL="342764" indent="-252000" defTabSz="913737" fontAlgn="base">
                <a:spcBef>
                  <a:spcPct val="0"/>
                </a:spcBef>
                <a:spcAft>
                  <a:spcPct val="0"/>
                </a:spcAft>
                <a:buFont typeface="Arial" panose="020B0604020202020204" pitchFamily="34" charset="0"/>
                <a:buChar char="•"/>
              </a:pPr>
              <a:r>
                <a:rPr lang="en-US" sz="1400" dirty="0">
                  <a:solidFill>
                    <a:schemeClr val="tx1">
                      <a:lumMod val="65000"/>
                      <a:lumOff val="35000"/>
                    </a:schemeClr>
                  </a:solidFill>
                  <a:ea typeface="Segoe UI" pitchFamily="34" charset="0"/>
                  <a:cs typeface="Segoe UI" pitchFamily="34" charset="0"/>
                </a:rPr>
                <a:t>Analyze existing solution usage</a:t>
              </a:r>
            </a:p>
            <a:p>
              <a:pPr marL="342764" indent="-252000" defTabSz="913737" fontAlgn="base">
                <a:spcBef>
                  <a:spcPct val="0"/>
                </a:spcBef>
                <a:spcAft>
                  <a:spcPct val="0"/>
                </a:spcAft>
                <a:buFont typeface="Arial" panose="020B0604020202020204" pitchFamily="34" charset="0"/>
                <a:buChar char="•"/>
              </a:pPr>
              <a:r>
                <a:rPr lang="en-US" sz="1400" dirty="0">
                  <a:solidFill>
                    <a:schemeClr val="tx1">
                      <a:lumMod val="65000"/>
                      <a:lumOff val="35000"/>
                    </a:schemeClr>
                  </a:solidFill>
                  <a:ea typeface="Segoe UI" pitchFamily="34" charset="0"/>
                  <a:cs typeface="Segoe UI" pitchFamily="34" charset="0"/>
                </a:rPr>
                <a:t>Analyze existing code and functionality</a:t>
              </a:r>
            </a:p>
            <a:p>
              <a:pPr marL="342764" indent="-252000" defTabSz="913737" fontAlgn="base">
                <a:spcBef>
                  <a:spcPct val="0"/>
                </a:spcBef>
                <a:spcAft>
                  <a:spcPct val="0"/>
                </a:spcAft>
                <a:buFont typeface="Arial" panose="020B0604020202020204" pitchFamily="34" charset="0"/>
                <a:buChar char="•"/>
              </a:pPr>
              <a:r>
                <a:rPr lang="en-US" sz="1400" dirty="0">
                  <a:solidFill>
                    <a:schemeClr val="tx1">
                      <a:lumMod val="65000"/>
                      <a:lumOff val="35000"/>
                    </a:schemeClr>
                  </a:solidFill>
                  <a:ea typeface="Segoe UI" pitchFamily="34" charset="0"/>
                  <a:cs typeface="Segoe UI" pitchFamily="34" charset="0"/>
                </a:rPr>
                <a:t>Concentrate on business and functional requirements, not on technology </a:t>
              </a:r>
            </a:p>
          </p:txBody>
        </p:sp>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19992"/>
            <a:stretch/>
          </p:blipFill>
          <p:spPr>
            <a:xfrm>
              <a:off x="2852607" y="1772918"/>
              <a:ext cx="2160000" cy="1798438"/>
            </a:xfrm>
            <a:prstGeom prst="rect">
              <a:avLst/>
            </a:prstGeom>
            <a:ln>
              <a:solidFill>
                <a:schemeClr val="bg1">
                  <a:lumMod val="75000"/>
                </a:schemeClr>
              </a:solidFill>
            </a:ln>
          </p:spPr>
        </p:pic>
      </p:grpSp>
      <p:grpSp>
        <p:nvGrpSpPr>
          <p:cNvPr id="21" name="Group 20"/>
          <p:cNvGrpSpPr/>
          <p:nvPr/>
        </p:nvGrpSpPr>
        <p:grpSpPr>
          <a:xfrm>
            <a:off x="5056883" y="1255942"/>
            <a:ext cx="2129304" cy="4659896"/>
            <a:chOff x="5159627" y="1342250"/>
            <a:chExt cx="2172567" cy="4754575"/>
          </a:xfrm>
        </p:grpSpPr>
        <p:sp>
          <p:nvSpPr>
            <p:cNvPr id="5" name="Rectangle 4"/>
            <p:cNvSpPr/>
            <p:nvPr/>
          </p:nvSpPr>
          <p:spPr bwMode="auto">
            <a:xfrm>
              <a:off x="5165911" y="1342250"/>
              <a:ext cx="2166283" cy="427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2199" dirty="0">
                  <a:gradFill>
                    <a:gsLst>
                      <a:gs pos="0">
                        <a:srgbClr val="FFFFFF"/>
                      </a:gs>
                      <a:gs pos="100000">
                        <a:srgbClr val="FFFFFF"/>
                      </a:gs>
                    </a:gsLst>
                    <a:lin ang="5400000" scaled="0"/>
                  </a:gradFill>
                  <a:ea typeface="Segoe UI" pitchFamily="34" charset="0"/>
                  <a:cs typeface="Segoe UI" pitchFamily="34" charset="0"/>
                </a:rPr>
                <a:t>Planning</a:t>
              </a:r>
              <a:endParaRPr lang="en-GB" sz="2199"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5159627" y="3638936"/>
              <a:ext cx="2166283" cy="2457889"/>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t" anchorCtr="0" forceAA="0" compatLnSpc="1">
              <a:prstTxWarp prst="textNoShape">
                <a:avLst/>
              </a:prstTxWarp>
              <a:noAutofit/>
            </a:bodyPr>
            <a:lstStyle/>
            <a:p>
              <a:pPr marL="342764" indent="-252000" defTabSz="913737" fontAlgn="base">
                <a:spcBef>
                  <a:spcPct val="0"/>
                </a:spcBef>
                <a:spcAft>
                  <a:spcPct val="0"/>
                </a:spcAft>
                <a:buFont typeface="Arial" panose="020B0604020202020204" pitchFamily="34" charset="0"/>
                <a:buChar char="•"/>
              </a:pPr>
              <a:r>
                <a:rPr lang="en-US" sz="1400" dirty="0">
                  <a:solidFill>
                    <a:schemeClr val="tx1">
                      <a:lumMod val="65000"/>
                      <a:lumOff val="35000"/>
                    </a:schemeClr>
                  </a:solidFill>
                  <a:ea typeface="Segoe UI" pitchFamily="34" charset="0"/>
                  <a:cs typeface="Segoe UI" pitchFamily="34" charset="0"/>
                </a:rPr>
                <a:t>App model solution planning</a:t>
              </a:r>
              <a:r>
                <a:rPr lang="en-GB" sz="1400" dirty="0">
                  <a:solidFill>
                    <a:schemeClr val="tx1">
                      <a:lumMod val="65000"/>
                      <a:lumOff val="35000"/>
                    </a:schemeClr>
                  </a:solidFill>
                  <a:ea typeface="Segoe UI" pitchFamily="34" charset="0"/>
                  <a:cs typeface="Segoe UI" pitchFamily="34" charset="0"/>
                </a:rPr>
                <a:t> and design</a:t>
              </a:r>
            </a:p>
            <a:p>
              <a:pPr marL="342764" indent="-252000" defTabSz="913737" fontAlgn="base">
                <a:spcBef>
                  <a:spcPct val="0"/>
                </a:spcBef>
                <a:spcAft>
                  <a:spcPct val="0"/>
                </a:spcAft>
                <a:buFont typeface="Arial" panose="020B0604020202020204" pitchFamily="34" charset="0"/>
                <a:buChar char="•"/>
              </a:pPr>
              <a:r>
                <a:rPr lang="en-US" sz="1400" dirty="0">
                  <a:solidFill>
                    <a:schemeClr val="tx1">
                      <a:lumMod val="65000"/>
                      <a:lumOff val="35000"/>
                    </a:schemeClr>
                  </a:solidFill>
                  <a:ea typeface="Segoe UI" pitchFamily="34" charset="0"/>
                  <a:cs typeface="Segoe UI" pitchFamily="34" charset="0"/>
                </a:rPr>
                <a:t>What patterns and models are used for different solutions</a:t>
              </a:r>
            </a:p>
            <a:p>
              <a:pPr marL="342764" indent="-252000" defTabSz="913737" fontAlgn="base">
                <a:spcBef>
                  <a:spcPct val="0"/>
                </a:spcBef>
                <a:spcAft>
                  <a:spcPct val="0"/>
                </a:spcAft>
                <a:buFont typeface="Arial" panose="020B0604020202020204" pitchFamily="34" charset="0"/>
                <a:buChar char="•"/>
              </a:pPr>
              <a:r>
                <a:rPr lang="en-US" sz="1400" dirty="0">
                  <a:solidFill>
                    <a:schemeClr val="tx1">
                      <a:lumMod val="65000"/>
                      <a:lumOff val="35000"/>
                    </a:schemeClr>
                  </a:solidFill>
                  <a:ea typeface="Segoe UI" pitchFamily="34" charset="0"/>
                  <a:cs typeface="Segoe UI" pitchFamily="34" charset="0"/>
                </a:rPr>
                <a:t>What solutions can be converted to out of the box </a:t>
              </a:r>
              <a:r>
                <a:rPr lang="en-US" sz="1400" dirty="0" smtClean="0">
                  <a:solidFill>
                    <a:schemeClr val="tx1">
                      <a:lumMod val="65000"/>
                      <a:lumOff val="35000"/>
                    </a:schemeClr>
                  </a:solidFill>
                  <a:ea typeface="Segoe UI" pitchFamily="34" charset="0"/>
                  <a:cs typeface="Segoe UI" pitchFamily="34" charset="0"/>
                </a:rPr>
                <a:t>capabilities?</a:t>
              </a:r>
              <a:endParaRPr lang="en-US" sz="1400" dirty="0">
                <a:solidFill>
                  <a:schemeClr val="tx1">
                    <a:lumMod val="65000"/>
                    <a:lumOff val="35000"/>
                  </a:schemeClr>
                </a:solidFill>
                <a:ea typeface="Segoe UI" pitchFamily="34" charset="0"/>
                <a:cs typeface="Segoe UI" pitchFamily="34" charset="0"/>
              </a:endParaRPr>
            </a:p>
          </p:txBody>
        </p:sp>
        <p:pic>
          <p:nvPicPr>
            <p:cNvPr id="15" name="Picture 14"/>
            <p:cNvPicPr>
              <a:picLocks noChangeAspect="1"/>
            </p:cNvPicPr>
            <p:nvPr/>
          </p:nvPicPr>
          <p:blipFill rotWithShape="1">
            <a:blip r:embed="rId5">
              <a:extLst>
                <a:ext uri="{28A0092B-C50C-407E-A947-70E740481C1C}">
                  <a14:useLocalDpi xmlns:a14="http://schemas.microsoft.com/office/drawing/2010/main" val="0"/>
                </a:ext>
              </a:extLst>
            </a:blip>
            <a:srcRect l="19196"/>
            <a:stretch/>
          </p:blipFill>
          <p:spPr>
            <a:xfrm>
              <a:off x="5165910" y="1769330"/>
              <a:ext cx="2160000" cy="1798960"/>
            </a:xfrm>
            <a:prstGeom prst="rect">
              <a:avLst/>
            </a:prstGeom>
            <a:ln>
              <a:solidFill>
                <a:schemeClr val="bg1">
                  <a:lumMod val="75000"/>
                </a:schemeClr>
              </a:solidFill>
            </a:ln>
          </p:spPr>
        </p:pic>
      </p:grpSp>
      <p:grpSp>
        <p:nvGrpSpPr>
          <p:cNvPr id="22" name="Group 21"/>
          <p:cNvGrpSpPr/>
          <p:nvPr/>
        </p:nvGrpSpPr>
        <p:grpSpPr>
          <a:xfrm>
            <a:off x="7327727" y="1255941"/>
            <a:ext cx="2129303" cy="4659895"/>
            <a:chOff x="7476610" y="1342250"/>
            <a:chExt cx="2172566" cy="4754574"/>
          </a:xfrm>
        </p:grpSpPr>
        <p:sp>
          <p:nvSpPr>
            <p:cNvPr id="6" name="Rectangle 5"/>
            <p:cNvSpPr/>
            <p:nvPr/>
          </p:nvSpPr>
          <p:spPr bwMode="auto">
            <a:xfrm>
              <a:off x="7482893" y="1342250"/>
              <a:ext cx="2166283" cy="427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2199" dirty="0">
                  <a:gradFill>
                    <a:gsLst>
                      <a:gs pos="0">
                        <a:srgbClr val="FFFFFF"/>
                      </a:gs>
                      <a:gs pos="100000">
                        <a:srgbClr val="FFFFFF"/>
                      </a:gs>
                    </a:gsLst>
                    <a:lin ang="5400000" scaled="0"/>
                  </a:gradFill>
                  <a:ea typeface="Segoe UI" pitchFamily="34" charset="0"/>
                  <a:cs typeface="Segoe UI" pitchFamily="34" charset="0"/>
                </a:rPr>
                <a:t>Implementation</a:t>
              </a:r>
              <a:endParaRPr lang="en-GB" sz="2199"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7476610" y="3638935"/>
              <a:ext cx="2166283" cy="2457889"/>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t" anchorCtr="0" forceAA="0" compatLnSpc="1">
              <a:prstTxWarp prst="textNoShape">
                <a:avLst/>
              </a:prstTxWarp>
              <a:noAutofit/>
            </a:bodyPr>
            <a:lstStyle/>
            <a:p>
              <a:pPr marL="342764" indent="-252000" defTabSz="913737" fontAlgn="base">
                <a:spcBef>
                  <a:spcPct val="0"/>
                </a:spcBef>
                <a:spcAft>
                  <a:spcPct val="0"/>
                </a:spcAft>
                <a:buFont typeface="Arial" panose="020B0604020202020204" pitchFamily="34" charset="0"/>
                <a:buChar char="•"/>
              </a:pPr>
              <a:r>
                <a:rPr lang="en-US" sz="1400" dirty="0">
                  <a:solidFill>
                    <a:schemeClr val="tx1">
                      <a:lumMod val="65000"/>
                      <a:lumOff val="35000"/>
                    </a:schemeClr>
                  </a:solidFill>
                  <a:ea typeface="Segoe UI" pitchFamily="34" charset="0"/>
                  <a:cs typeface="Segoe UI" pitchFamily="34" charset="0"/>
                </a:rPr>
                <a:t>Detailed technical planning</a:t>
              </a:r>
            </a:p>
            <a:p>
              <a:pPr marL="342764" indent="-252000" defTabSz="913737" fontAlgn="base">
                <a:spcBef>
                  <a:spcPct val="0"/>
                </a:spcBef>
                <a:spcAft>
                  <a:spcPct val="0"/>
                </a:spcAft>
                <a:buFont typeface="Arial" panose="020B0604020202020204" pitchFamily="34" charset="0"/>
                <a:buChar char="•"/>
              </a:pPr>
              <a:r>
                <a:rPr lang="en-US" sz="1400" dirty="0">
                  <a:solidFill>
                    <a:schemeClr val="tx1">
                      <a:lumMod val="65000"/>
                      <a:lumOff val="35000"/>
                    </a:schemeClr>
                  </a:solidFill>
                  <a:ea typeface="Segoe UI" pitchFamily="34" charset="0"/>
                  <a:cs typeface="Segoe UI" pitchFamily="34" charset="0"/>
                </a:rPr>
                <a:t>Actual app model solution implementation</a:t>
              </a:r>
            </a:p>
            <a:p>
              <a:pPr marL="342764" indent="-252000" defTabSz="913737" fontAlgn="base">
                <a:spcBef>
                  <a:spcPct val="0"/>
                </a:spcBef>
                <a:spcAft>
                  <a:spcPct val="0"/>
                </a:spcAft>
                <a:buFont typeface="Arial" panose="020B0604020202020204" pitchFamily="34" charset="0"/>
                <a:buChar char="•"/>
              </a:pPr>
              <a:r>
                <a:rPr lang="en-US" sz="1400" dirty="0">
                  <a:solidFill>
                    <a:schemeClr val="tx1">
                      <a:lumMod val="65000"/>
                      <a:lumOff val="35000"/>
                    </a:schemeClr>
                  </a:solidFill>
                  <a:ea typeface="Segoe UI" pitchFamily="34" charset="0"/>
                  <a:cs typeface="Segoe UI" pitchFamily="34" charset="0"/>
                </a:rPr>
                <a:t>Typical development process, including testing</a:t>
              </a:r>
              <a:endParaRPr lang="en-GB" sz="1400" dirty="0">
                <a:solidFill>
                  <a:schemeClr val="tx1">
                    <a:lumMod val="65000"/>
                    <a:lumOff val="35000"/>
                  </a:schemeClr>
                </a:solidFill>
                <a:ea typeface="Segoe UI" pitchFamily="34" charset="0"/>
                <a:cs typeface="Segoe UI" pitchFamily="34" charset="0"/>
              </a:endParaRPr>
            </a:p>
          </p:txBody>
        </p:sp>
        <p:pic>
          <p:nvPicPr>
            <p:cNvPr id="17" name="Picture 16"/>
            <p:cNvPicPr>
              <a:picLocks noChangeAspect="1"/>
            </p:cNvPicPr>
            <p:nvPr/>
          </p:nvPicPr>
          <p:blipFill rotWithShape="1">
            <a:blip r:embed="rId6">
              <a:extLst>
                <a:ext uri="{28A0092B-C50C-407E-A947-70E740481C1C}">
                  <a14:useLocalDpi xmlns:a14="http://schemas.microsoft.com/office/drawing/2010/main" val="0"/>
                </a:ext>
              </a:extLst>
            </a:blip>
            <a:srcRect t="45801"/>
            <a:stretch/>
          </p:blipFill>
          <p:spPr>
            <a:xfrm>
              <a:off x="7482893" y="1769330"/>
              <a:ext cx="2160000" cy="1798960"/>
            </a:xfrm>
            <a:prstGeom prst="rect">
              <a:avLst/>
            </a:prstGeom>
          </p:spPr>
        </p:pic>
      </p:grpSp>
      <p:grpSp>
        <p:nvGrpSpPr>
          <p:cNvPr id="23" name="Group 22"/>
          <p:cNvGrpSpPr/>
          <p:nvPr/>
        </p:nvGrpSpPr>
        <p:grpSpPr>
          <a:xfrm>
            <a:off x="9601650" y="1255941"/>
            <a:ext cx="2126224" cy="4659895"/>
            <a:chOff x="9796734" y="1342250"/>
            <a:chExt cx="2169424" cy="4754574"/>
          </a:xfrm>
        </p:grpSpPr>
        <p:sp>
          <p:nvSpPr>
            <p:cNvPr id="7" name="Rectangle 6"/>
            <p:cNvSpPr/>
            <p:nvPr/>
          </p:nvSpPr>
          <p:spPr bwMode="auto">
            <a:xfrm>
              <a:off x="9799875" y="1342250"/>
              <a:ext cx="2166283" cy="427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2199" dirty="0">
                  <a:gradFill>
                    <a:gsLst>
                      <a:gs pos="0">
                        <a:srgbClr val="FFFFFF"/>
                      </a:gs>
                      <a:gs pos="100000">
                        <a:srgbClr val="FFFFFF"/>
                      </a:gs>
                    </a:gsLst>
                    <a:lin ang="5400000" scaled="0"/>
                  </a:gradFill>
                  <a:ea typeface="Segoe UI" pitchFamily="34" charset="0"/>
                  <a:cs typeface="Segoe UI" pitchFamily="34" charset="0"/>
                </a:rPr>
                <a:t>Deployment</a:t>
              </a:r>
              <a:endParaRPr lang="en-GB" sz="2199"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9796734" y="3638935"/>
              <a:ext cx="2166283" cy="2457889"/>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t" anchorCtr="0" forceAA="0" compatLnSpc="1">
              <a:prstTxWarp prst="textNoShape">
                <a:avLst/>
              </a:prstTxWarp>
              <a:noAutofit/>
            </a:bodyPr>
            <a:lstStyle/>
            <a:p>
              <a:pPr marL="342764" indent="-252000" defTabSz="913737" fontAlgn="base">
                <a:spcBef>
                  <a:spcPct val="0"/>
                </a:spcBef>
                <a:spcAft>
                  <a:spcPct val="0"/>
                </a:spcAft>
                <a:buFont typeface="Arial" panose="020B0604020202020204" pitchFamily="34" charset="0"/>
                <a:buChar char="•"/>
              </a:pPr>
              <a:r>
                <a:rPr lang="en-US" sz="1400" dirty="0">
                  <a:solidFill>
                    <a:schemeClr val="tx1">
                      <a:lumMod val="65000"/>
                      <a:lumOff val="35000"/>
                    </a:schemeClr>
                  </a:solidFill>
                  <a:ea typeface="Segoe UI" pitchFamily="34" charset="0"/>
                  <a:cs typeface="Segoe UI" pitchFamily="34" charset="0"/>
                </a:rPr>
                <a:t>App solution deployment</a:t>
              </a:r>
            </a:p>
            <a:p>
              <a:pPr marL="342764" indent="-252000" defTabSz="913737" fontAlgn="base">
                <a:spcBef>
                  <a:spcPct val="0"/>
                </a:spcBef>
                <a:spcAft>
                  <a:spcPct val="0"/>
                </a:spcAft>
                <a:buFont typeface="Arial" panose="020B0604020202020204" pitchFamily="34" charset="0"/>
                <a:buChar char="•"/>
              </a:pPr>
              <a:r>
                <a:rPr lang="en-US" sz="1400" dirty="0">
                  <a:solidFill>
                    <a:schemeClr val="tx1">
                      <a:lumMod val="65000"/>
                      <a:lumOff val="35000"/>
                    </a:schemeClr>
                  </a:solidFill>
                  <a:ea typeface="Segoe UI" pitchFamily="34" charset="0"/>
                  <a:cs typeface="Segoe UI" pitchFamily="34" charset="0"/>
                </a:rPr>
                <a:t>Existing content retrofitting</a:t>
              </a:r>
            </a:p>
            <a:p>
              <a:pPr marL="342764" indent="-252000" defTabSz="913737" fontAlgn="base">
                <a:spcBef>
                  <a:spcPct val="0"/>
                </a:spcBef>
                <a:spcAft>
                  <a:spcPct val="0"/>
                </a:spcAft>
                <a:buFont typeface="Arial" panose="020B0604020202020204" pitchFamily="34" charset="0"/>
                <a:buChar char="•"/>
              </a:pPr>
              <a:r>
                <a:rPr lang="en-US" sz="1400" dirty="0">
                  <a:solidFill>
                    <a:schemeClr val="tx1">
                      <a:lumMod val="65000"/>
                      <a:lumOff val="35000"/>
                    </a:schemeClr>
                  </a:solidFill>
                  <a:ea typeface="Segoe UI" pitchFamily="34" charset="0"/>
                  <a:cs typeface="Segoe UI" pitchFamily="34" charset="0"/>
                </a:rPr>
                <a:t>Farm solution </a:t>
              </a:r>
              <a:r>
                <a:rPr lang="en-US" sz="1400" dirty="0" smtClean="0">
                  <a:solidFill>
                    <a:schemeClr val="tx1">
                      <a:lumMod val="65000"/>
                      <a:lumOff val="35000"/>
                    </a:schemeClr>
                  </a:solidFill>
                  <a:ea typeface="Segoe UI" pitchFamily="34" charset="0"/>
                  <a:cs typeface="Segoe UI" pitchFamily="34" charset="0"/>
                </a:rPr>
                <a:t>retraction in on-premises environments</a:t>
              </a:r>
              <a:endParaRPr lang="en-GB" sz="1400" dirty="0">
                <a:solidFill>
                  <a:schemeClr val="tx1">
                    <a:lumMod val="65000"/>
                    <a:lumOff val="35000"/>
                  </a:schemeClr>
                </a:solidFill>
                <a:ea typeface="Segoe UI" pitchFamily="34" charset="0"/>
                <a:cs typeface="Segoe UI" pitchFamily="34" charset="0"/>
              </a:endParaRPr>
            </a:p>
          </p:txBody>
        </p:sp>
        <p:pic>
          <p:nvPicPr>
            <p:cNvPr id="18" name="Picture 17"/>
            <p:cNvPicPr>
              <a:picLocks noChangeAspect="1"/>
            </p:cNvPicPr>
            <p:nvPr/>
          </p:nvPicPr>
          <p:blipFill rotWithShape="1">
            <a:blip r:embed="rId7">
              <a:extLst>
                <a:ext uri="{28A0092B-C50C-407E-A947-70E740481C1C}">
                  <a14:useLocalDpi xmlns:a14="http://schemas.microsoft.com/office/drawing/2010/main" val="0"/>
                </a:ext>
              </a:extLst>
            </a:blip>
            <a:srcRect l="31627" t="20101" r="4606"/>
            <a:stretch/>
          </p:blipFill>
          <p:spPr>
            <a:xfrm>
              <a:off x="9799875" y="1769330"/>
              <a:ext cx="2160000" cy="1798960"/>
            </a:xfrm>
            <a:prstGeom prst="rect">
              <a:avLst/>
            </a:prstGeom>
          </p:spPr>
        </p:pic>
      </p:grpSp>
    </p:spTree>
    <p:extLst>
      <p:ext uri="{BB962C8B-B14F-4D97-AF65-F5344CB8AC3E}">
        <p14:creationId xmlns:p14="http://schemas.microsoft.com/office/powerpoint/2010/main" val="15564108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1000"/>
                                        <p:tgtEl>
                                          <p:spTgt spid="22"/>
                                        </p:tgtEl>
                                      </p:cBhvr>
                                    </p:animEffect>
                                    <p:anim calcmode="lin" valueType="num">
                                      <p:cBhvr>
                                        <p:cTn id="22" dur="1000" fill="hold"/>
                                        <p:tgtEl>
                                          <p:spTgt spid="22"/>
                                        </p:tgtEl>
                                        <p:attrNameLst>
                                          <p:attrName>ppt_x</p:attrName>
                                        </p:attrNameLst>
                                      </p:cBhvr>
                                      <p:tavLst>
                                        <p:tav tm="0">
                                          <p:val>
                                            <p:strVal val="#ppt_x"/>
                                          </p:val>
                                        </p:tav>
                                        <p:tav tm="100000">
                                          <p:val>
                                            <p:strVal val="#ppt_x"/>
                                          </p:val>
                                        </p:tav>
                                      </p:tavLst>
                                    </p:anim>
                                    <p:anim calcmode="lin" valueType="num">
                                      <p:cBhvr>
                                        <p:cTn id="2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1000"/>
                                        <p:tgtEl>
                                          <p:spTgt spid="23"/>
                                        </p:tgtEl>
                                      </p:cBhvr>
                                    </p:animEffect>
                                    <p:anim calcmode="lin" valueType="num">
                                      <p:cBhvr>
                                        <p:cTn id="29" dur="1000" fill="hold"/>
                                        <p:tgtEl>
                                          <p:spTgt spid="23"/>
                                        </p:tgtEl>
                                        <p:attrNameLst>
                                          <p:attrName>ppt_x</p:attrName>
                                        </p:attrNameLst>
                                      </p:cBhvr>
                                      <p:tavLst>
                                        <p:tav tm="0">
                                          <p:val>
                                            <p:strVal val="#ppt_x"/>
                                          </p:val>
                                        </p:tav>
                                        <p:tav tm="100000">
                                          <p:val>
                                            <p:strVal val="#ppt_x"/>
                                          </p:val>
                                        </p:tav>
                                      </p:tavLst>
                                    </p:anim>
                                    <p:anim calcmode="lin" valueType="num">
                                      <p:cBhvr>
                                        <p:cTn id="30"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4060" y="170238"/>
            <a:ext cx="11600034" cy="747897"/>
          </a:xfrm>
        </p:spPr>
        <p:txBody>
          <a:bodyPr/>
          <a:lstStyle/>
          <a:p>
            <a:r>
              <a:rPr lang="en-US" sz="4000" dirty="0" smtClean="0"/>
              <a:t>PnP Transformation Process - Deliverables</a:t>
            </a:r>
            <a:endParaRPr lang="en-US" sz="4000" dirty="0"/>
          </a:p>
        </p:txBody>
      </p:sp>
      <p:sp>
        <p:nvSpPr>
          <p:cNvPr id="16" name="Rectangle 15"/>
          <p:cNvSpPr/>
          <p:nvPr>
            <p:custDataLst>
              <p:tags r:id="rId1"/>
            </p:custDataLst>
          </p:nvPr>
        </p:nvSpPr>
        <p:spPr bwMode="auto">
          <a:xfrm>
            <a:off x="7454304" y="1307104"/>
            <a:ext cx="2316780" cy="526103"/>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700" dirty="0" smtClean="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rPr>
              <a:t>Planning</a:t>
            </a:r>
            <a:endParaRPr lang="en-US" sz="1700" dirty="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endParaRPr>
          </a:p>
        </p:txBody>
      </p:sp>
      <p:sp>
        <p:nvSpPr>
          <p:cNvPr id="17" name="Rectangle 16"/>
          <p:cNvSpPr/>
          <p:nvPr>
            <p:custDataLst>
              <p:tags r:id="rId2"/>
            </p:custDataLst>
          </p:nvPr>
        </p:nvSpPr>
        <p:spPr bwMode="auto">
          <a:xfrm>
            <a:off x="2605392" y="1307104"/>
            <a:ext cx="2316780" cy="52610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700" dirty="0" smtClean="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rPr>
              <a:t>Readiness</a:t>
            </a:r>
            <a:endParaRPr lang="en-US" sz="1700" dirty="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endParaRPr>
          </a:p>
        </p:txBody>
      </p:sp>
      <p:sp>
        <p:nvSpPr>
          <p:cNvPr id="18" name="Rectangle 17"/>
          <p:cNvSpPr/>
          <p:nvPr>
            <p:custDataLst>
              <p:tags r:id="rId3"/>
            </p:custDataLst>
          </p:nvPr>
        </p:nvSpPr>
        <p:spPr bwMode="auto">
          <a:xfrm>
            <a:off x="5029848" y="1307104"/>
            <a:ext cx="2316780" cy="526103"/>
          </a:xfrm>
          <a:prstGeom prst="rect">
            <a:avLst/>
          </a:prstGeom>
          <a:solidFill>
            <a:srgbClr val="007F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700" dirty="0" smtClean="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rPr>
              <a:t>Assessment</a:t>
            </a:r>
            <a:endParaRPr lang="en-US" sz="1700" dirty="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endParaRPr>
          </a:p>
        </p:txBody>
      </p:sp>
      <p:sp>
        <p:nvSpPr>
          <p:cNvPr id="19" name="TextBox 18"/>
          <p:cNvSpPr txBox="1"/>
          <p:nvPr/>
        </p:nvSpPr>
        <p:spPr>
          <a:xfrm>
            <a:off x="2588452" y="1843683"/>
            <a:ext cx="2316780" cy="885402"/>
          </a:xfrm>
          <a:prstGeom prst="rect">
            <a:avLst/>
          </a:prstGeom>
          <a:noFill/>
        </p:spPr>
        <p:txBody>
          <a:bodyPr wrap="square" lIns="91416" tIns="45708" rIns="91416" bIns="45708" rtlCol="0">
            <a:noAutofit/>
          </a:bodyPr>
          <a:lstStyle/>
          <a:p>
            <a:pPr defTabSz="913951"/>
            <a:r>
              <a:rPr lang="en-US" sz="1400" dirty="0" smtClean="0">
                <a:solidFill>
                  <a:schemeClr val="bg2">
                    <a:lumMod val="50000"/>
                  </a:schemeClr>
                </a:solidFill>
                <a:cs typeface="Segoe UI" panose="020B0502040204020203" pitchFamily="34" charset="0"/>
              </a:rPr>
              <a:t>App hosting configuration.  Leverage available resources to ramp up </a:t>
            </a:r>
            <a:r>
              <a:rPr lang="en-US" sz="1400" dirty="0">
                <a:solidFill>
                  <a:schemeClr val="bg2">
                    <a:lumMod val="50000"/>
                  </a:schemeClr>
                </a:solidFill>
                <a:cs typeface="Segoe UI" panose="020B0502040204020203" pitchFamily="34" charset="0"/>
              </a:rPr>
              <a:t>D</a:t>
            </a:r>
            <a:r>
              <a:rPr lang="en-US" sz="1400" dirty="0" smtClean="0">
                <a:solidFill>
                  <a:schemeClr val="bg2">
                    <a:lumMod val="50000"/>
                  </a:schemeClr>
                </a:solidFill>
                <a:cs typeface="Segoe UI" panose="020B0502040204020203" pitchFamily="34" charset="0"/>
              </a:rPr>
              <a:t>ev resources</a:t>
            </a:r>
          </a:p>
          <a:p>
            <a:pPr defTabSz="913951"/>
            <a:endParaRPr lang="en-US" sz="1400" dirty="0" smtClean="0">
              <a:solidFill>
                <a:schemeClr val="bg2">
                  <a:lumMod val="50000"/>
                </a:schemeClr>
              </a:solidFill>
              <a:cs typeface="Segoe UI" panose="020B0502040204020203" pitchFamily="34" charset="0"/>
            </a:endParaRPr>
          </a:p>
          <a:p>
            <a:pPr defTabSz="913951"/>
            <a:endParaRPr lang="en-US" sz="1400" dirty="0">
              <a:solidFill>
                <a:schemeClr val="bg2">
                  <a:lumMod val="50000"/>
                </a:schemeClr>
              </a:solidFill>
              <a:cs typeface="Segoe UI" panose="020B0502040204020203" pitchFamily="34" charset="0"/>
            </a:endParaRPr>
          </a:p>
        </p:txBody>
      </p:sp>
      <p:sp>
        <p:nvSpPr>
          <p:cNvPr id="20" name="TextBox 19"/>
          <p:cNvSpPr txBox="1"/>
          <p:nvPr/>
        </p:nvSpPr>
        <p:spPr>
          <a:xfrm>
            <a:off x="7437363" y="1843683"/>
            <a:ext cx="2316780" cy="495825"/>
          </a:xfrm>
          <a:prstGeom prst="rect">
            <a:avLst/>
          </a:prstGeom>
          <a:noFill/>
        </p:spPr>
        <p:txBody>
          <a:bodyPr wrap="square" lIns="91416" tIns="45708" rIns="91416" bIns="45708" rtlCol="0">
            <a:noAutofit/>
          </a:bodyPr>
          <a:lstStyle/>
          <a:p>
            <a:pPr defTabSz="913951"/>
            <a:r>
              <a:rPr lang="en-US" sz="1400" dirty="0" smtClean="0">
                <a:solidFill>
                  <a:schemeClr val="bg2">
                    <a:lumMod val="50000"/>
                  </a:schemeClr>
                </a:solidFill>
                <a:cs typeface="Segoe UI" panose="020B0502040204020203" pitchFamily="34" charset="0"/>
              </a:rPr>
              <a:t>Provide architecture design </a:t>
            </a:r>
            <a:r>
              <a:rPr lang="en-US" sz="1400" dirty="0">
                <a:solidFill>
                  <a:schemeClr val="bg2">
                    <a:lumMod val="50000"/>
                  </a:schemeClr>
                </a:solidFill>
                <a:cs typeface="Segoe UI" panose="020B0502040204020203" pitchFamily="34" charset="0"/>
              </a:rPr>
              <a:t>guidance </a:t>
            </a:r>
            <a:r>
              <a:rPr lang="en-US" sz="1400" dirty="0" smtClean="0">
                <a:solidFill>
                  <a:schemeClr val="bg2">
                    <a:lumMod val="50000"/>
                  </a:schemeClr>
                </a:solidFill>
                <a:cs typeface="Segoe UI" panose="020B0502040204020203" pitchFamily="34" charset="0"/>
              </a:rPr>
              <a:t>for </a:t>
            </a:r>
            <a:r>
              <a:rPr lang="en-US" sz="1400" dirty="0">
                <a:solidFill>
                  <a:schemeClr val="bg2">
                    <a:lumMod val="50000"/>
                  </a:schemeClr>
                </a:solidFill>
                <a:cs typeface="Segoe UI" panose="020B0502040204020203" pitchFamily="34" charset="0"/>
              </a:rPr>
              <a:t>selected scenarios </a:t>
            </a:r>
          </a:p>
        </p:txBody>
      </p:sp>
      <p:sp>
        <p:nvSpPr>
          <p:cNvPr id="22" name="TextBox 21"/>
          <p:cNvSpPr txBox="1"/>
          <p:nvPr/>
        </p:nvSpPr>
        <p:spPr>
          <a:xfrm>
            <a:off x="5012907" y="1843683"/>
            <a:ext cx="2316780" cy="690613"/>
          </a:xfrm>
          <a:prstGeom prst="rect">
            <a:avLst/>
          </a:prstGeom>
          <a:noFill/>
        </p:spPr>
        <p:txBody>
          <a:bodyPr wrap="square" lIns="91416" tIns="45708" rIns="91416" bIns="45708" rtlCol="0">
            <a:noAutofit/>
          </a:bodyPr>
          <a:lstStyle/>
          <a:p>
            <a:pPr defTabSz="913951"/>
            <a:r>
              <a:rPr lang="en-US" sz="1400" dirty="0" smtClean="0">
                <a:solidFill>
                  <a:schemeClr val="bg2">
                    <a:lumMod val="50000"/>
                  </a:schemeClr>
                </a:solidFill>
                <a:cs typeface="Segoe UI" panose="020B0502040204020203" pitchFamily="34" charset="0"/>
              </a:rPr>
              <a:t>Analyze solution inventory / requirements and provide guidance on solution modernization</a:t>
            </a:r>
            <a:endParaRPr lang="en-US" sz="1400" dirty="0">
              <a:solidFill>
                <a:schemeClr val="bg2">
                  <a:lumMod val="50000"/>
                </a:schemeClr>
              </a:solidFill>
              <a:cs typeface="Segoe UI" panose="020B0502040204020203" pitchFamily="34" charset="0"/>
            </a:endParaRPr>
          </a:p>
        </p:txBody>
      </p:sp>
      <p:sp>
        <p:nvSpPr>
          <p:cNvPr id="26" name="Rectangle 25"/>
          <p:cNvSpPr/>
          <p:nvPr>
            <p:custDataLst>
              <p:tags r:id="rId4"/>
            </p:custDataLst>
          </p:nvPr>
        </p:nvSpPr>
        <p:spPr bwMode="auto">
          <a:xfrm>
            <a:off x="2620391" y="2804124"/>
            <a:ext cx="2316780" cy="7625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200" dirty="0" smtClean="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399" indent="-171399" defTabSz="913650" fontAlgn="base">
              <a:spcBef>
                <a:spcPct val="0"/>
              </a:spcBef>
              <a:spcAft>
                <a:spcPct val="0"/>
              </a:spcAft>
              <a:buFont typeface="Arial" panose="020B0604020202020204" pitchFamily="34" charset="0"/>
              <a:buChar char="•"/>
            </a:pPr>
            <a:r>
              <a:rPr lang="en-US" sz="1200" dirty="0" smtClean="0">
                <a:solidFill>
                  <a:schemeClr val="bg2">
                    <a:lumMod val="50000"/>
                  </a:schemeClr>
                </a:solidFill>
                <a:ea typeface="Segoe UI" pitchFamily="34" charset="0"/>
                <a:cs typeface="Segoe UI" pitchFamily="34" charset="0"/>
              </a:rPr>
              <a:t>Successfully smoke test app to validate configuration</a:t>
            </a:r>
            <a:endParaRPr lang="en-US" sz="1200" dirty="0">
              <a:solidFill>
                <a:schemeClr val="bg2">
                  <a:lumMod val="50000"/>
                </a:schemeClr>
              </a:solidFill>
              <a:ea typeface="Segoe UI" pitchFamily="34" charset="0"/>
              <a:cs typeface="Segoe UI" pitchFamily="34" charset="0"/>
            </a:endParaRPr>
          </a:p>
        </p:txBody>
      </p:sp>
      <p:sp>
        <p:nvSpPr>
          <p:cNvPr id="27" name="Rectangle 26"/>
          <p:cNvSpPr/>
          <p:nvPr>
            <p:custDataLst>
              <p:tags r:id="rId5"/>
            </p:custDataLst>
          </p:nvPr>
        </p:nvSpPr>
        <p:spPr bwMode="auto">
          <a:xfrm>
            <a:off x="5029848" y="2804124"/>
            <a:ext cx="2316780" cy="70781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200"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r>
              <a:rPr lang="en-US" sz="1200" dirty="0" smtClean="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a:t>
            </a:r>
          </a:p>
          <a:p>
            <a:pPr marL="171399" indent="-171399" defTabSz="913650" fontAlgn="base">
              <a:spcBef>
                <a:spcPct val="0"/>
              </a:spcBef>
              <a:spcAft>
                <a:spcPct val="0"/>
              </a:spcAft>
              <a:buFont typeface="Arial" panose="020B0604020202020204" pitchFamily="34" charset="0"/>
              <a:buChar char="•"/>
            </a:pPr>
            <a:r>
              <a:rPr lang="en-US" sz="1200" dirty="0" smtClean="0">
                <a:solidFill>
                  <a:schemeClr val="bg2">
                    <a:lumMod val="50000"/>
                  </a:schemeClr>
                </a:solidFill>
                <a:ea typeface="Segoe UI" pitchFamily="34" charset="0"/>
                <a:cs typeface="Segoe UI" pitchFamily="34" charset="0"/>
              </a:rPr>
              <a:t>Assessment report</a:t>
            </a:r>
            <a:endParaRPr lang="en-US" sz="1200" dirty="0">
              <a:solidFill>
                <a:schemeClr val="bg2">
                  <a:lumMod val="50000"/>
                </a:schemeClr>
              </a:solidFill>
              <a:ea typeface="Segoe UI" pitchFamily="34" charset="0"/>
              <a:cs typeface="Segoe UI" pitchFamily="34" charset="0"/>
            </a:endParaRPr>
          </a:p>
        </p:txBody>
      </p:sp>
      <p:sp>
        <p:nvSpPr>
          <p:cNvPr id="28" name="Rectangle 27"/>
          <p:cNvSpPr/>
          <p:nvPr>
            <p:custDataLst>
              <p:tags r:id="rId6"/>
            </p:custDataLst>
          </p:nvPr>
        </p:nvSpPr>
        <p:spPr bwMode="auto">
          <a:xfrm>
            <a:off x="7454304" y="2804124"/>
            <a:ext cx="2316780" cy="60274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200"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399" indent="-171399" defTabSz="913650" fontAlgn="base">
              <a:spcBef>
                <a:spcPct val="0"/>
              </a:spcBef>
              <a:spcAft>
                <a:spcPct val="0"/>
              </a:spcAft>
              <a:buFont typeface="Arial" panose="020B0604020202020204" pitchFamily="34" charset="0"/>
              <a:buChar char="•"/>
            </a:pPr>
            <a:r>
              <a:rPr lang="en-US" sz="1200" dirty="0" smtClean="0">
                <a:solidFill>
                  <a:schemeClr val="bg2">
                    <a:lumMod val="50000"/>
                  </a:schemeClr>
                </a:solidFill>
                <a:ea typeface="Segoe UI" pitchFamily="34" charset="0"/>
                <a:cs typeface="Segoe UI" pitchFamily="34" charset="0"/>
              </a:rPr>
              <a:t>Architecture Design Report</a:t>
            </a:r>
          </a:p>
          <a:p>
            <a:pPr marL="171399" indent="-171399" defTabSz="913650" fontAlgn="base">
              <a:spcBef>
                <a:spcPct val="0"/>
              </a:spcBef>
              <a:spcAft>
                <a:spcPct val="0"/>
              </a:spcAft>
              <a:buFont typeface="Arial" panose="020B0604020202020204" pitchFamily="34" charset="0"/>
              <a:buChar char="•"/>
            </a:pPr>
            <a:r>
              <a:rPr lang="en-US" sz="1200" dirty="0" smtClean="0">
                <a:solidFill>
                  <a:schemeClr val="bg2">
                    <a:lumMod val="50000"/>
                  </a:schemeClr>
                </a:solidFill>
                <a:ea typeface="Segoe UI" pitchFamily="34" charset="0"/>
                <a:cs typeface="Segoe UI" pitchFamily="34" charset="0"/>
              </a:rPr>
              <a:t>Detailed statement of work for accurate estimates</a:t>
            </a:r>
            <a:endParaRPr lang="en-US" sz="1200" dirty="0">
              <a:solidFill>
                <a:schemeClr val="bg2">
                  <a:lumMod val="50000"/>
                </a:schemeClr>
              </a:solidFill>
              <a:ea typeface="Segoe UI" pitchFamily="34" charset="0"/>
              <a:cs typeface="Segoe UI" pitchFamily="34" charset="0"/>
            </a:endParaRPr>
          </a:p>
        </p:txBody>
      </p:sp>
      <p:sp>
        <p:nvSpPr>
          <p:cNvPr id="5" name="Rectangle 4"/>
          <p:cNvSpPr/>
          <p:nvPr/>
        </p:nvSpPr>
        <p:spPr bwMode="auto">
          <a:xfrm>
            <a:off x="2604455" y="1833207"/>
            <a:ext cx="2309455" cy="1768443"/>
          </a:xfrm>
          <a:prstGeom prst="rect">
            <a:avLst/>
          </a:prstGeom>
          <a:noFill/>
          <a:ln>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5036168" y="1825804"/>
            <a:ext cx="2302212" cy="1768443"/>
          </a:xfrm>
          <a:prstGeom prst="rect">
            <a:avLst/>
          </a:prstGeom>
          <a:noFill/>
          <a:ln>
            <a:solidFill>
              <a:srgbClr val="007FD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7463201" y="1833206"/>
            <a:ext cx="2300879" cy="1768443"/>
          </a:xfrm>
          <a:prstGeom prst="rect">
            <a:avLst/>
          </a:prstGeom>
          <a:noFill/>
          <a:ln>
            <a:solidFill>
              <a:srgbClr val="00827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custDataLst>
              <p:tags r:id="rId7"/>
            </p:custDataLst>
          </p:nvPr>
        </p:nvSpPr>
        <p:spPr bwMode="auto">
          <a:xfrm>
            <a:off x="2605391" y="3871478"/>
            <a:ext cx="2316578" cy="533763"/>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700" dirty="0" smtClean="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rPr>
              <a:t>Implementation</a:t>
            </a:r>
            <a:endParaRPr lang="en-US" sz="1700" dirty="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endParaRPr>
          </a:p>
        </p:txBody>
      </p:sp>
      <p:sp>
        <p:nvSpPr>
          <p:cNvPr id="21" name="TextBox 20"/>
          <p:cNvSpPr txBox="1"/>
          <p:nvPr/>
        </p:nvSpPr>
        <p:spPr>
          <a:xfrm>
            <a:off x="2588452" y="4415868"/>
            <a:ext cx="2316578" cy="503043"/>
          </a:xfrm>
          <a:prstGeom prst="rect">
            <a:avLst/>
          </a:prstGeom>
          <a:noFill/>
        </p:spPr>
        <p:txBody>
          <a:bodyPr wrap="square" lIns="91416" tIns="45708" rIns="91416" bIns="45708" rtlCol="0">
            <a:noAutofit/>
          </a:bodyPr>
          <a:lstStyle/>
          <a:p>
            <a:pPr defTabSz="913951"/>
            <a:r>
              <a:rPr lang="en-US" sz="1400" dirty="0" smtClean="0">
                <a:solidFill>
                  <a:schemeClr val="bg2">
                    <a:lumMod val="50000"/>
                  </a:schemeClr>
                </a:solidFill>
                <a:cs typeface="Segoe UI" panose="020B0502040204020203" pitchFamily="34" charset="0"/>
              </a:rPr>
              <a:t>Jointly work on development and testing with MS partners</a:t>
            </a:r>
          </a:p>
          <a:p>
            <a:pPr defTabSz="913951"/>
            <a:endParaRPr lang="en-US" sz="1400" dirty="0">
              <a:solidFill>
                <a:schemeClr val="bg2">
                  <a:lumMod val="50000"/>
                </a:schemeClr>
              </a:solidFill>
              <a:cs typeface="Segoe UI" panose="020B0502040204020203" pitchFamily="34" charset="0"/>
            </a:endParaRPr>
          </a:p>
        </p:txBody>
      </p:sp>
      <p:sp>
        <p:nvSpPr>
          <p:cNvPr id="23" name="Rectangle 22"/>
          <p:cNvSpPr/>
          <p:nvPr>
            <p:custDataLst>
              <p:tags r:id="rId8"/>
            </p:custDataLst>
          </p:nvPr>
        </p:nvSpPr>
        <p:spPr bwMode="auto">
          <a:xfrm>
            <a:off x="5029634" y="3871478"/>
            <a:ext cx="2316994" cy="5337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700" dirty="0" smtClean="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rPr>
              <a:t>Deployment</a:t>
            </a:r>
            <a:endParaRPr lang="en-US" sz="1700" dirty="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endParaRPr>
          </a:p>
        </p:txBody>
      </p:sp>
      <p:sp>
        <p:nvSpPr>
          <p:cNvPr id="24" name="TextBox 23"/>
          <p:cNvSpPr txBox="1"/>
          <p:nvPr/>
        </p:nvSpPr>
        <p:spPr>
          <a:xfrm>
            <a:off x="5012696" y="4415868"/>
            <a:ext cx="2316578" cy="503043"/>
          </a:xfrm>
          <a:prstGeom prst="rect">
            <a:avLst/>
          </a:prstGeom>
          <a:noFill/>
        </p:spPr>
        <p:txBody>
          <a:bodyPr wrap="square" lIns="91416" tIns="45708" rIns="91416" bIns="45708" rtlCol="0">
            <a:noAutofit/>
          </a:bodyPr>
          <a:lstStyle/>
          <a:p>
            <a:pPr defTabSz="913951"/>
            <a:r>
              <a:rPr lang="en-US" sz="1400" dirty="0">
                <a:solidFill>
                  <a:schemeClr val="bg2">
                    <a:lumMod val="50000"/>
                  </a:schemeClr>
                </a:solidFill>
                <a:cs typeface="Segoe UI" panose="020B0502040204020203" pitchFamily="34" charset="0"/>
              </a:rPr>
              <a:t>Deploy App solutions</a:t>
            </a:r>
          </a:p>
          <a:p>
            <a:pPr defTabSz="913951"/>
            <a:r>
              <a:rPr lang="en-US" sz="1400" dirty="0" smtClean="0">
                <a:solidFill>
                  <a:schemeClr val="bg2">
                    <a:lumMod val="50000"/>
                  </a:schemeClr>
                </a:solidFill>
                <a:cs typeface="Segoe UI" panose="020B0502040204020203" pitchFamily="34" charset="0"/>
              </a:rPr>
              <a:t>Retract farm solutions</a:t>
            </a:r>
          </a:p>
        </p:txBody>
      </p:sp>
      <p:sp>
        <p:nvSpPr>
          <p:cNvPr id="29" name="Rectangle 28"/>
          <p:cNvSpPr/>
          <p:nvPr>
            <p:custDataLst>
              <p:tags r:id="rId9"/>
            </p:custDataLst>
          </p:nvPr>
        </p:nvSpPr>
        <p:spPr bwMode="auto">
          <a:xfrm>
            <a:off x="2603450" y="5384132"/>
            <a:ext cx="2316578" cy="5452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951"/>
            <a:r>
              <a:rPr lang="en-US" sz="1200" b="1"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450" indent="-171450" defTabSz="913951">
              <a:buFont typeface="Arial" panose="020B0604020202020204" pitchFamily="34" charset="0"/>
              <a:buChar char="•"/>
            </a:pPr>
            <a:r>
              <a:rPr lang="en-US" sz="1200" dirty="0" smtClean="0">
                <a:solidFill>
                  <a:schemeClr val="bg2">
                    <a:lumMod val="50000"/>
                  </a:schemeClr>
                </a:solidFill>
                <a:cs typeface="Segoe UI" panose="020B0502040204020203" pitchFamily="34" charset="0"/>
              </a:rPr>
              <a:t>Tested solution artifacts</a:t>
            </a:r>
          </a:p>
          <a:p>
            <a:pPr marL="171450" indent="-171450" defTabSz="913951">
              <a:buFont typeface="Arial" panose="020B0604020202020204" pitchFamily="34" charset="0"/>
              <a:buChar char="•"/>
            </a:pPr>
            <a:r>
              <a:rPr lang="en-US" sz="1200" dirty="0" smtClean="0">
                <a:solidFill>
                  <a:schemeClr val="bg2">
                    <a:lumMod val="50000"/>
                  </a:schemeClr>
                </a:solidFill>
                <a:cs typeface="Segoe UI" panose="020B0502040204020203" pitchFamily="34" charset="0"/>
              </a:rPr>
              <a:t>Deployment Guide</a:t>
            </a:r>
            <a:endParaRPr lang="en-US" sz="1200" dirty="0">
              <a:solidFill>
                <a:schemeClr val="bg2">
                  <a:lumMod val="50000"/>
                </a:schemeClr>
              </a:solidFill>
              <a:cs typeface="Segoe UI" panose="020B0502040204020203" pitchFamily="34" charset="0"/>
            </a:endParaRPr>
          </a:p>
        </p:txBody>
      </p:sp>
      <p:sp>
        <p:nvSpPr>
          <p:cNvPr id="30" name="Rectangle 29"/>
          <p:cNvSpPr/>
          <p:nvPr>
            <p:custDataLst>
              <p:tags r:id="rId10"/>
            </p:custDataLst>
          </p:nvPr>
        </p:nvSpPr>
        <p:spPr bwMode="auto">
          <a:xfrm>
            <a:off x="5021372" y="5384132"/>
            <a:ext cx="2316578" cy="6262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200" b="1"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399" indent="-171399" defTabSz="913650" fontAlgn="base">
              <a:spcBef>
                <a:spcPct val="0"/>
              </a:spcBef>
              <a:spcAft>
                <a:spcPct val="0"/>
              </a:spcAft>
              <a:buFont typeface="Arial" panose="020B0604020202020204" pitchFamily="34" charset="0"/>
              <a:buChar char="•"/>
            </a:pPr>
            <a:r>
              <a:rPr lang="en-US" sz="1200" dirty="0" smtClean="0">
                <a:solidFill>
                  <a:schemeClr val="bg2">
                    <a:lumMod val="50000"/>
                  </a:schemeClr>
                </a:solidFill>
                <a:ea typeface="Segoe UI" pitchFamily="34" charset="0"/>
                <a:cs typeface="Segoe UI" pitchFamily="34" charset="0"/>
              </a:rPr>
              <a:t>Replace FTC by APP</a:t>
            </a:r>
          </a:p>
          <a:p>
            <a:pPr marL="171399" indent="-171399" defTabSz="913650" fontAlgn="base">
              <a:spcBef>
                <a:spcPct val="0"/>
              </a:spcBef>
              <a:spcAft>
                <a:spcPct val="0"/>
              </a:spcAft>
              <a:buFont typeface="Arial" panose="020B0604020202020204" pitchFamily="34" charset="0"/>
              <a:buChar char="•"/>
            </a:pPr>
            <a:r>
              <a:rPr lang="en-US" sz="1200" dirty="0" smtClean="0">
                <a:solidFill>
                  <a:schemeClr val="bg2">
                    <a:lumMod val="50000"/>
                  </a:schemeClr>
                </a:solidFill>
                <a:ea typeface="Segoe UI" pitchFamily="34" charset="0"/>
                <a:cs typeface="Segoe UI" pitchFamily="34" charset="0"/>
              </a:rPr>
              <a:t>Project signoff</a:t>
            </a:r>
            <a:endParaRPr lang="en-US" sz="1200" dirty="0">
              <a:solidFill>
                <a:schemeClr val="bg2">
                  <a:lumMod val="50000"/>
                </a:schemeClr>
              </a:solidFill>
              <a:ea typeface="Segoe UI" pitchFamily="34" charset="0"/>
              <a:cs typeface="Segoe UI" pitchFamily="34" charset="0"/>
            </a:endParaRPr>
          </a:p>
        </p:txBody>
      </p:sp>
      <p:sp>
        <p:nvSpPr>
          <p:cNvPr id="34" name="Rectangle 33"/>
          <p:cNvSpPr/>
          <p:nvPr/>
        </p:nvSpPr>
        <p:spPr bwMode="auto">
          <a:xfrm>
            <a:off x="2610805" y="4397350"/>
            <a:ext cx="2301875" cy="1794188"/>
          </a:xfrm>
          <a:prstGeom prst="rect">
            <a:avLst/>
          </a:prstGeom>
          <a:noFill/>
          <a:ln>
            <a:solidFill>
              <a:srgbClr val="682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5036168" y="4403523"/>
            <a:ext cx="2285038" cy="1794188"/>
          </a:xfrm>
          <a:prstGeom prst="rect">
            <a:avLst/>
          </a:prstGeom>
          <a:noFill/>
          <a:ln>
            <a:solidFill>
              <a:srgbClr val="EB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p:cNvSpPr txBox="1"/>
          <p:nvPr/>
        </p:nvSpPr>
        <p:spPr>
          <a:xfrm>
            <a:off x="779769" y="1825804"/>
            <a:ext cx="1638520" cy="1107996"/>
          </a:xfrm>
          <a:prstGeom prst="rect">
            <a:avLst/>
          </a:prstGeom>
          <a:noFill/>
        </p:spPr>
        <p:txBody>
          <a:bodyPr wrap="square" lIns="0" tIns="0" rIns="0" bIns="0" rtlCol="0">
            <a:spAutoFit/>
          </a:bodyPr>
          <a:lstStyle/>
          <a:p>
            <a:r>
              <a:rPr lang="en-US" sz="2400" spc="-70" dirty="0" smtClean="0">
                <a:gradFill>
                  <a:gsLst>
                    <a:gs pos="2917">
                      <a:schemeClr val="bg2"/>
                    </a:gs>
                    <a:gs pos="95000">
                      <a:schemeClr val="bg2"/>
                    </a:gs>
                  </a:gsLst>
                  <a:lin ang="5400000" scaled="0"/>
                </a:gradFill>
                <a:latin typeface="+mj-lt"/>
              </a:rPr>
              <a:t>STEP 1</a:t>
            </a:r>
          </a:p>
          <a:p>
            <a:r>
              <a:rPr lang="en-US" sz="2400" spc="-70" dirty="0" smtClean="0">
                <a:gradFill>
                  <a:gsLst>
                    <a:gs pos="2917">
                      <a:schemeClr val="bg2"/>
                    </a:gs>
                    <a:gs pos="95000">
                      <a:schemeClr val="bg2"/>
                    </a:gs>
                  </a:gsLst>
                  <a:lin ang="5400000" scaled="0"/>
                </a:gradFill>
                <a:latin typeface="+mj-lt"/>
              </a:rPr>
              <a:t>Empower    &amp; Plan</a:t>
            </a:r>
          </a:p>
        </p:txBody>
      </p:sp>
      <p:sp>
        <p:nvSpPr>
          <p:cNvPr id="43" name="TextBox 42"/>
          <p:cNvSpPr txBox="1"/>
          <p:nvPr/>
        </p:nvSpPr>
        <p:spPr>
          <a:xfrm>
            <a:off x="779769" y="4405241"/>
            <a:ext cx="1638520" cy="1107996"/>
          </a:xfrm>
          <a:prstGeom prst="rect">
            <a:avLst/>
          </a:prstGeom>
          <a:noFill/>
        </p:spPr>
        <p:txBody>
          <a:bodyPr wrap="square" lIns="0" tIns="0" rIns="0" bIns="0" rtlCol="0">
            <a:spAutoFit/>
          </a:bodyPr>
          <a:lstStyle/>
          <a:p>
            <a:r>
              <a:rPr lang="en-US" sz="2400" spc="-70" dirty="0" smtClean="0">
                <a:gradFill>
                  <a:gsLst>
                    <a:gs pos="2917">
                      <a:schemeClr val="bg2"/>
                    </a:gs>
                    <a:gs pos="95000">
                      <a:schemeClr val="bg2"/>
                    </a:gs>
                  </a:gsLst>
                  <a:lin ang="5400000" scaled="0"/>
                </a:gradFill>
                <a:latin typeface="+mj-lt"/>
              </a:rPr>
              <a:t>STEP 2</a:t>
            </a:r>
          </a:p>
          <a:p>
            <a:r>
              <a:rPr lang="en-US" sz="2400" spc="-70" dirty="0" smtClean="0">
                <a:gradFill>
                  <a:gsLst>
                    <a:gs pos="2917">
                      <a:schemeClr val="bg2"/>
                    </a:gs>
                    <a:gs pos="95000">
                      <a:schemeClr val="bg2"/>
                    </a:gs>
                  </a:gsLst>
                  <a:lin ang="5400000" scaled="0"/>
                </a:gradFill>
                <a:latin typeface="+mj-lt"/>
              </a:rPr>
              <a:t>Develop      &amp; Deploy</a:t>
            </a:r>
          </a:p>
        </p:txBody>
      </p:sp>
      <p:sp>
        <p:nvSpPr>
          <p:cNvPr id="25" name="TextBox 24"/>
          <p:cNvSpPr txBox="1"/>
          <p:nvPr/>
        </p:nvSpPr>
        <p:spPr>
          <a:xfrm>
            <a:off x="10080448" y="1834130"/>
            <a:ext cx="1638520" cy="984885"/>
          </a:xfrm>
          <a:prstGeom prst="rect">
            <a:avLst/>
          </a:prstGeom>
          <a:noFill/>
        </p:spPr>
        <p:txBody>
          <a:bodyPr wrap="square" lIns="0" tIns="0" rIns="0" bIns="0" rtlCol="0">
            <a:spAutoFit/>
          </a:bodyPr>
          <a:lstStyle/>
          <a:p>
            <a:r>
              <a:rPr lang="en-US" sz="1600" spc="-70" dirty="0" smtClean="0">
                <a:gradFill>
                  <a:gsLst>
                    <a:gs pos="2917">
                      <a:schemeClr val="bg2"/>
                    </a:gs>
                    <a:gs pos="95000">
                      <a:schemeClr val="bg2"/>
                    </a:gs>
                  </a:gsLst>
                  <a:lin ang="5400000" scaled="0"/>
                </a:gradFill>
                <a:latin typeface="+mj-lt"/>
              </a:rPr>
              <a:t>Step 1 provides details on estimating following stages in detail.</a:t>
            </a:r>
          </a:p>
        </p:txBody>
      </p:sp>
      <p:sp>
        <p:nvSpPr>
          <p:cNvPr id="31" name="TextBox 30"/>
          <p:cNvSpPr txBox="1"/>
          <p:nvPr/>
        </p:nvSpPr>
        <p:spPr>
          <a:xfrm>
            <a:off x="7793434" y="4633397"/>
            <a:ext cx="1638520" cy="984885"/>
          </a:xfrm>
          <a:prstGeom prst="rect">
            <a:avLst/>
          </a:prstGeom>
          <a:noFill/>
        </p:spPr>
        <p:txBody>
          <a:bodyPr wrap="square" lIns="0" tIns="0" rIns="0" bIns="0" rtlCol="0">
            <a:spAutoFit/>
          </a:bodyPr>
          <a:lstStyle/>
          <a:p>
            <a:r>
              <a:rPr lang="en-US" sz="1600" spc="-70" dirty="0" smtClean="0">
                <a:gradFill>
                  <a:gsLst>
                    <a:gs pos="2917">
                      <a:schemeClr val="bg2"/>
                    </a:gs>
                    <a:gs pos="95000">
                      <a:schemeClr val="bg2"/>
                    </a:gs>
                  </a:gsLst>
                  <a:lin ang="5400000" scaled="0"/>
                </a:gradFill>
                <a:latin typeface="+mj-lt"/>
              </a:rPr>
              <a:t>Repeat the process for each solution needed to be transformed.</a:t>
            </a:r>
          </a:p>
        </p:txBody>
      </p:sp>
    </p:spTree>
    <p:extLst>
      <p:ext uri="{BB962C8B-B14F-4D97-AF65-F5344CB8AC3E}">
        <p14:creationId xmlns:p14="http://schemas.microsoft.com/office/powerpoint/2010/main" val="428487345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Factory based model for larger deployments</a:t>
            </a:r>
            <a:endParaRPr lang="en-US" sz="4800" dirty="0"/>
          </a:p>
        </p:txBody>
      </p:sp>
      <p:sp>
        <p:nvSpPr>
          <p:cNvPr id="9" name="Rectangle 8"/>
          <p:cNvSpPr/>
          <p:nvPr/>
        </p:nvSpPr>
        <p:spPr bwMode="auto">
          <a:xfrm>
            <a:off x="4071309" y="1344379"/>
            <a:ext cx="6567640" cy="408218"/>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Application Transformation Factory</a:t>
            </a:r>
          </a:p>
        </p:txBody>
      </p:sp>
      <p:grpSp>
        <p:nvGrpSpPr>
          <p:cNvPr id="37" name="Group 36"/>
          <p:cNvGrpSpPr/>
          <p:nvPr/>
        </p:nvGrpSpPr>
        <p:grpSpPr>
          <a:xfrm>
            <a:off x="4071309" y="1835796"/>
            <a:ext cx="2710034" cy="2677885"/>
            <a:chOff x="4122109" y="2173256"/>
            <a:chExt cx="2710034" cy="2677885"/>
          </a:xfrm>
        </p:grpSpPr>
        <p:sp>
          <p:nvSpPr>
            <p:cNvPr id="7" name="Rectangle 6"/>
            <p:cNvSpPr/>
            <p:nvPr/>
          </p:nvSpPr>
          <p:spPr bwMode="auto">
            <a:xfrm>
              <a:off x="4122109" y="2173256"/>
              <a:ext cx="2710034" cy="26778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Detailed Assessment &amp; Planning </a:t>
              </a:r>
            </a:p>
          </p:txBody>
        </p:sp>
        <p:sp>
          <p:nvSpPr>
            <p:cNvPr id="10" name="Rectangle 9"/>
            <p:cNvSpPr/>
            <p:nvPr/>
          </p:nvSpPr>
          <p:spPr bwMode="auto">
            <a:xfrm>
              <a:off x="4375021" y="2947696"/>
              <a:ext cx="1259632" cy="31724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Batch 1</a:t>
              </a:r>
            </a:p>
          </p:txBody>
        </p:sp>
        <p:sp>
          <p:nvSpPr>
            <p:cNvPr id="11" name="Rectangle 10"/>
            <p:cNvSpPr/>
            <p:nvPr/>
          </p:nvSpPr>
          <p:spPr bwMode="auto">
            <a:xfrm>
              <a:off x="4574074" y="3339582"/>
              <a:ext cx="1259632" cy="31724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Batch 2</a:t>
              </a:r>
            </a:p>
          </p:txBody>
        </p:sp>
        <p:sp>
          <p:nvSpPr>
            <p:cNvPr id="12" name="Rectangle 11"/>
            <p:cNvSpPr/>
            <p:nvPr/>
          </p:nvSpPr>
          <p:spPr bwMode="auto">
            <a:xfrm>
              <a:off x="4770017" y="3714363"/>
              <a:ext cx="1259632" cy="31724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Batch 3</a:t>
              </a:r>
            </a:p>
          </p:txBody>
        </p:sp>
        <p:sp>
          <p:nvSpPr>
            <p:cNvPr id="13" name="Rectangle 12"/>
            <p:cNvSpPr/>
            <p:nvPr/>
          </p:nvSpPr>
          <p:spPr bwMode="auto">
            <a:xfrm>
              <a:off x="5332964" y="4337958"/>
              <a:ext cx="1259632" cy="31724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Batch n</a:t>
              </a:r>
            </a:p>
          </p:txBody>
        </p:sp>
        <p:sp>
          <p:nvSpPr>
            <p:cNvPr id="14" name="TextBox 13"/>
            <p:cNvSpPr txBox="1"/>
            <p:nvPr/>
          </p:nvSpPr>
          <p:spPr>
            <a:xfrm>
              <a:off x="5224440" y="3898256"/>
              <a:ext cx="217047" cy="369332"/>
            </a:xfrm>
            <a:prstGeom prst="rect">
              <a:avLst/>
            </a:prstGeom>
            <a:noFill/>
          </p:spPr>
          <p:txBody>
            <a:bodyPr wrap="none" lIns="0" tIns="0" rIns="0" bIns="0" rtlCol="0">
              <a:spAutoFit/>
            </a:bodyPr>
            <a:lstStyle/>
            <a:p>
              <a:r>
                <a:rPr lang="fi-FI" sz="2400" spc="-70" dirty="0" smtClean="0">
                  <a:solidFill>
                    <a:schemeClr val="bg1"/>
                  </a:solidFill>
                </a:rPr>
                <a:t>…</a:t>
              </a:r>
              <a:endParaRPr lang="en-US" sz="2400" spc="-70" dirty="0" smtClean="0">
                <a:solidFill>
                  <a:schemeClr val="bg1"/>
                </a:solidFill>
              </a:endParaRPr>
            </a:p>
          </p:txBody>
        </p:sp>
      </p:grpSp>
      <p:grpSp>
        <p:nvGrpSpPr>
          <p:cNvPr id="38" name="Group 37"/>
          <p:cNvGrpSpPr/>
          <p:nvPr/>
        </p:nvGrpSpPr>
        <p:grpSpPr>
          <a:xfrm>
            <a:off x="1065598" y="1835796"/>
            <a:ext cx="2640947" cy="2677885"/>
            <a:chOff x="1116398" y="2173256"/>
            <a:chExt cx="2640947" cy="2677885"/>
          </a:xfrm>
        </p:grpSpPr>
        <p:sp>
          <p:nvSpPr>
            <p:cNvPr id="6" name="Rectangle 5"/>
            <p:cNvSpPr/>
            <p:nvPr/>
          </p:nvSpPr>
          <p:spPr bwMode="auto">
            <a:xfrm>
              <a:off x="1116398" y="2173256"/>
              <a:ext cx="2640947" cy="26778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Initial Assessment &amp; Rationalization</a:t>
              </a:r>
            </a:p>
          </p:txBody>
        </p:sp>
        <p:sp>
          <p:nvSpPr>
            <p:cNvPr id="24" name="Rectangle 23"/>
            <p:cNvSpPr/>
            <p:nvPr/>
          </p:nvSpPr>
          <p:spPr bwMode="auto">
            <a:xfrm>
              <a:off x="1791011" y="2892746"/>
              <a:ext cx="1259632" cy="31724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Categorize</a:t>
              </a:r>
            </a:p>
          </p:txBody>
        </p:sp>
        <p:sp>
          <p:nvSpPr>
            <p:cNvPr id="25" name="Rectangle 24"/>
            <p:cNvSpPr/>
            <p:nvPr/>
          </p:nvSpPr>
          <p:spPr bwMode="auto">
            <a:xfrm>
              <a:off x="1791011" y="3286190"/>
              <a:ext cx="1259632" cy="31724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Prioritize</a:t>
              </a:r>
            </a:p>
          </p:txBody>
        </p:sp>
      </p:grpSp>
      <p:cxnSp>
        <p:nvCxnSpPr>
          <p:cNvPr id="27" name="Straight Arrow Connector 26"/>
          <p:cNvCxnSpPr/>
          <p:nvPr/>
        </p:nvCxnSpPr>
        <p:spPr>
          <a:xfrm>
            <a:off x="3347866" y="3243576"/>
            <a:ext cx="1033292" cy="5806"/>
          </a:xfrm>
          <a:prstGeom prst="straightConnector1">
            <a:avLst/>
          </a:prstGeom>
          <a:ln w="98425">
            <a:solidFill>
              <a:schemeClr val="bg1">
                <a:lumMod val="7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1065598" y="5023478"/>
            <a:ext cx="8216188" cy="1323439"/>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pc="-70" dirty="0">
                <a:gradFill>
                  <a:gsLst>
                    <a:gs pos="2917">
                      <a:schemeClr val="bg2"/>
                    </a:gs>
                    <a:gs pos="95000">
                      <a:schemeClr val="bg2"/>
                    </a:gs>
                  </a:gsLst>
                  <a:lin ang="5400000" scaled="0"/>
                </a:gradFill>
              </a:rPr>
              <a:t>Application assessments to define and the financial and technical feasibility of moving an application to </a:t>
            </a:r>
            <a:r>
              <a:rPr lang="en-US" spc="-70" dirty="0" smtClean="0">
                <a:gradFill>
                  <a:gsLst>
                    <a:gs pos="2917">
                      <a:schemeClr val="bg2"/>
                    </a:gs>
                    <a:gs pos="95000">
                      <a:schemeClr val="bg2"/>
                    </a:gs>
                  </a:gsLst>
                  <a:lin ang="5400000" scaled="0"/>
                </a:gradFill>
              </a:rPr>
              <a:t>app/add-in model, </a:t>
            </a:r>
            <a:r>
              <a:rPr lang="en-US" spc="-70" dirty="0">
                <a:gradFill>
                  <a:gsLst>
                    <a:gs pos="2917">
                      <a:schemeClr val="bg2"/>
                    </a:gs>
                    <a:gs pos="95000">
                      <a:schemeClr val="bg2"/>
                    </a:gs>
                  </a:gsLst>
                  <a:lin ang="5400000" scaled="0"/>
                </a:gradFill>
              </a:rPr>
              <a:t>are done based on the combination of:</a:t>
            </a:r>
          </a:p>
          <a:p>
            <a:pPr marL="800082" lvl="1" indent="-342900">
              <a:buFont typeface="Arial" panose="020B0604020202020204" pitchFamily="34" charset="0"/>
              <a:buChar char="•"/>
            </a:pPr>
            <a:r>
              <a:rPr lang="en-US" sz="1600" spc="-70" dirty="0" smtClean="0">
                <a:gradFill>
                  <a:gsLst>
                    <a:gs pos="2917">
                      <a:schemeClr val="bg2"/>
                    </a:gs>
                    <a:gs pos="95000">
                      <a:schemeClr val="bg2"/>
                    </a:gs>
                  </a:gsLst>
                  <a:lin ang="5400000" scaled="0"/>
                </a:gradFill>
              </a:rPr>
              <a:t>Using </a:t>
            </a:r>
            <a:r>
              <a:rPr lang="en-US" sz="1600" spc="-70" dirty="0">
                <a:gradFill>
                  <a:gsLst>
                    <a:gs pos="2917">
                      <a:schemeClr val="bg2"/>
                    </a:gs>
                    <a:gs pos="95000">
                      <a:schemeClr val="bg2"/>
                    </a:gs>
                  </a:gsLst>
                  <a:lin ang="5400000" scaled="0"/>
                </a:gradFill>
              </a:rPr>
              <a:t>software analysis tool-sets</a:t>
            </a:r>
          </a:p>
          <a:p>
            <a:pPr marL="800082" lvl="1" indent="-342900">
              <a:buFont typeface="Arial" panose="020B0604020202020204" pitchFamily="34" charset="0"/>
              <a:buChar char="•"/>
            </a:pPr>
            <a:r>
              <a:rPr lang="en-US" sz="1600" spc="-70" dirty="0">
                <a:gradFill>
                  <a:gsLst>
                    <a:gs pos="2917">
                      <a:schemeClr val="bg2"/>
                    </a:gs>
                    <a:gs pos="95000">
                      <a:schemeClr val="bg2"/>
                    </a:gs>
                  </a:gsLst>
                  <a:lin ang="5400000" scaled="0"/>
                </a:gradFill>
              </a:rPr>
              <a:t>A</a:t>
            </a:r>
            <a:r>
              <a:rPr lang="en-US" sz="1600" spc="-70" dirty="0" smtClean="0">
                <a:gradFill>
                  <a:gsLst>
                    <a:gs pos="2917">
                      <a:schemeClr val="bg2"/>
                    </a:gs>
                    <a:gs pos="95000">
                      <a:schemeClr val="bg2"/>
                    </a:gs>
                  </a:gsLst>
                  <a:lin ang="5400000" scaled="0"/>
                </a:gradFill>
              </a:rPr>
              <a:t>pplication-code </a:t>
            </a:r>
            <a:r>
              <a:rPr lang="en-US" sz="1600" spc="-70" dirty="0">
                <a:gradFill>
                  <a:gsLst>
                    <a:gs pos="2917">
                      <a:schemeClr val="bg2"/>
                    </a:gs>
                    <a:gs pos="95000">
                      <a:schemeClr val="bg2"/>
                    </a:gs>
                  </a:gsLst>
                  <a:lin ang="5400000" scaled="0"/>
                </a:gradFill>
              </a:rPr>
              <a:t>and -documentation reviews</a:t>
            </a:r>
          </a:p>
          <a:p>
            <a:pPr marL="800082" lvl="1" indent="-342900">
              <a:buFont typeface="Arial" panose="020B0604020202020204" pitchFamily="34" charset="0"/>
              <a:buChar char="•"/>
            </a:pPr>
            <a:r>
              <a:rPr lang="en-US" sz="1600" spc="-70" dirty="0" smtClean="0">
                <a:gradFill>
                  <a:gsLst>
                    <a:gs pos="2917">
                      <a:schemeClr val="bg2"/>
                    </a:gs>
                    <a:gs pos="95000">
                      <a:schemeClr val="bg2"/>
                    </a:gs>
                  </a:gsLst>
                  <a:lin ang="5400000" scaled="0"/>
                </a:gradFill>
              </a:rPr>
              <a:t>Analysis </a:t>
            </a:r>
            <a:r>
              <a:rPr lang="en-US" sz="1600" spc="-70" dirty="0">
                <a:gradFill>
                  <a:gsLst>
                    <a:gs pos="2917">
                      <a:schemeClr val="bg2"/>
                    </a:gs>
                    <a:gs pos="95000">
                      <a:schemeClr val="bg2"/>
                    </a:gs>
                  </a:gsLst>
                  <a:lin ang="5400000" scaled="0"/>
                </a:gradFill>
              </a:rPr>
              <a:t>sessions with </a:t>
            </a:r>
            <a:r>
              <a:rPr lang="en-US" sz="1600" spc="-70" dirty="0" smtClean="0">
                <a:gradFill>
                  <a:gsLst>
                    <a:gs pos="2917">
                      <a:schemeClr val="bg2"/>
                    </a:gs>
                    <a:gs pos="95000">
                      <a:schemeClr val="bg2"/>
                    </a:gs>
                  </a:gsLst>
                  <a:lin ang="5400000" scaled="0"/>
                </a:gradFill>
              </a:rPr>
              <a:t>application owners</a:t>
            </a:r>
          </a:p>
        </p:txBody>
      </p:sp>
      <p:sp>
        <p:nvSpPr>
          <p:cNvPr id="4" name="TextBox 3"/>
          <p:cNvSpPr txBox="1"/>
          <p:nvPr/>
        </p:nvSpPr>
        <p:spPr>
          <a:xfrm>
            <a:off x="7547122" y="4560148"/>
            <a:ext cx="2336922" cy="246221"/>
          </a:xfrm>
          <a:prstGeom prst="rect">
            <a:avLst/>
          </a:prstGeom>
          <a:noFill/>
        </p:spPr>
        <p:txBody>
          <a:bodyPr wrap="none" lIns="0" tIns="0" rIns="0" bIns="0" rtlCol="0">
            <a:spAutoFit/>
          </a:bodyPr>
          <a:lstStyle/>
          <a:p>
            <a:r>
              <a:rPr lang="en-US" sz="1600" i="1" spc="-70" dirty="0" smtClean="0">
                <a:gradFill>
                  <a:gsLst>
                    <a:gs pos="2917">
                      <a:schemeClr val="bg2"/>
                    </a:gs>
                    <a:gs pos="95000">
                      <a:schemeClr val="bg2"/>
                    </a:gs>
                  </a:gsLst>
                  <a:lin ang="5400000" scaled="0"/>
                </a:gradFill>
              </a:rPr>
              <a:t>Learnings, patterns, practices</a:t>
            </a:r>
          </a:p>
        </p:txBody>
      </p:sp>
      <p:sp>
        <p:nvSpPr>
          <p:cNvPr id="33" name="TextBox 32"/>
          <p:cNvSpPr txBox="1"/>
          <p:nvPr/>
        </p:nvSpPr>
        <p:spPr>
          <a:xfrm>
            <a:off x="4452999" y="4560148"/>
            <a:ext cx="2336922" cy="246221"/>
          </a:xfrm>
          <a:prstGeom prst="rect">
            <a:avLst/>
          </a:prstGeom>
          <a:noFill/>
        </p:spPr>
        <p:txBody>
          <a:bodyPr wrap="none" lIns="0" tIns="0" rIns="0" bIns="0" rtlCol="0">
            <a:spAutoFit/>
          </a:bodyPr>
          <a:lstStyle/>
          <a:p>
            <a:r>
              <a:rPr lang="en-US" sz="1600" i="1" spc="-70" dirty="0" smtClean="0">
                <a:gradFill>
                  <a:gsLst>
                    <a:gs pos="2917">
                      <a:schemeClr val="bg2"/>
                    </a:gs>
                    <a:gs pos="95000">
                      <a:schemeClr val="bg2"/>
                    </a:gs>
                  </a:gsLst>
                  <a:lin ang="5400000" scaled="0"/>
                </a:gradFill>
              </a:rPr>
              <a:t>Learnings, patterns, practices</a:t>
            </a:r>
          </a:p>
        </p:txBody>
      </p:sp>
      <p:sp>
        <p:nvSpPr>
          <p:cNvPr id="30" name="Arc 29"/>
          <p:cNvSpPr/>
          <p:nvPr/>
        </p:nvSpPr>
        <p:spPr>
          <a:xfrm rot="7278327">
            <a:off x="3842457" y="4006189"/>
            <a:ext cx="719036" cy="673050"/>
          </a:xfrm>
          <a:prstGeom prst="arc">
            <a:avLst>
              <a:gd name="adj1" fmla="val 2097834"/>
              <a:gd name="adj2" fmla="val 366333"/>
            </a:avLst>
          </a:prstGeom>
          <a:ln w="57150">
            <a:solidFill>
              <a:schemeClr val="bg2"/>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4">
              <a:latin typeface="Segoe UI Light" panose="020B0502040204020203" pitchFamily="34" charset="0"/>
              <a:cs typeface="Segoe UI Light" panose="020B0502040204020203" pitchFamily="34" charset="0"/>
            </a:endParaRPr>
          </a:p>
        </p:txBody>
      </p:sp>
      <p:sp>
        <p:nvSpPr>
          <p:cNvPr id="31" name="Arc 30"/>
          <p:cNvSpPr/>
          <p:nvPr/>
        </p:nvSpPr>
        <p:spPr>
          <a:xfrm rot="7278327">
            <a:off x="6913317" y="4006190"/>
            <a:ext cx="719036" cy="673050"/>
          </a:xfrm>
          <a:prstGeom prst="arc">
            <a:avLst>
              <a:gd name="adj1" fmla="val 2097834"/>
              <a:gd name="adj2" fmla="val 366333"/>
            </a:avLst>
          </a:prstGeom>
          <a:ln w="57150">
            <a:solidFill>
              <a:schemeClr val="bg2"/>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4">
              <a:latin typeface="Segoe UI Light" panose="020B0502040204020203" pitchFamily="34" charset="0"/>
              <a:cs typeface="Segoe UI Light" panose="020B0502040204020203" pitchFamily="34" charset="0"/>
            </a:endParaRPr>
          </a:p>
        </p:txBody>
      </p:sp>
      <p:grpSp>
        <p:nvGrpSpPr>
          <p:cNvPr id="5" name="Group 4"/>
          <p:cNvGrpSpPr/>
          <p:nvPr/>
        </p:nvGrpSpPr>
        <p:grpSpPr>
          <a:xfrm>
            <a:off x="7144905" y="1835796"/>
            <a:ext cx="3494044" cy="2677886"/>
            <a:chOff x="7144905" y="1835796"/>
            <a:chExt cx="3494044" cy="2677886"/>
          </a:xfrm>
        </p:grpSpPr>
        <p:grpSp>
          <p:nvGrpSpPr>
            <p:cNvPr id="36" name="Group 35"/>
            <p:cNvGrpSpPr/>
            <p:nvPr/>
          </p:nvGrpSpPr>
          <p:grpSpPr>
            <a:xfrm>
              <a:off x="7144905" y="1835796"/>
              <a:ext cx="3494044" cy="2677886"/>
              <a:chOff x="7085056" y="2173255"/>
              <a:chExt cx="3494044" cy="2677886"/>
            </a:xfrm>
          </p:grpSpPr>
          <p:sp>
            <p:nvSpPr>
              <p:cNvPr id="8" name="Rectangle 7"/>
              <p:cNvSpPr/>
              <p:nvPr/>
            </p:nvSpPr>
            <p:spPr bwMode="auto">
              <a:xfrm>
                <a:off x="7085056" y="2173255"/>
                <a:ext cx="3494044" cy="267788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Implementation &amp; Deployment</a:t>
                </a:r>
              </a:p>
            </p:txBody>
          </p:sp>
          <p:sp>
            <p:nvSpPr>
              <p:cNvPr id="15" name="Rectangle 14"/>
              <p:cNvSpPr/>
              <p:nvPr/>
            </p:nvSpPr>
            <p:spPr bwMode="auto">
              <a:xfrm>
                <a:off x="7433079" y="2946138"/>
                <a:ext cx="1536442" cy="1709059"/>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Batch 1</a:t>
                </a:r>
              </a:p>
            </p:txBody>
          </p:sp>
          <p:sp>
            <p:nvSpPr>
              <p:cNvPr id="16" name="Rectangle 15"/>
              <p:cNvSpPr/>
              <p:nvPr/>
            </p:nvSpPr>
            <p:spPr bwMode="auto">
              <a:xfrm>
                <a:off x="7585479" y="3344247"/>
                <a:ext cx="942392" cy="24259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200" dirty="0" smtClean="0">
                    <a:gradFill>
                      <a:gsLst>
                        <a:gs pos="0">
                          <a:srgbClr val="FFFFFF"/>
                        </a:gs>
                        <a:gs pos="100000">
                          <a:srgbClr val="FFFFFF"/>
                        </a:gs>
                      </a:gsLst>
                      <a:lin ang="5400000" scaled="0"/>
                    </a:gradFill>
                    <a:ea typeface="Segoe UI" pitchFamily="34" charset="0"/>
                    <a:cs typeface="Segoe UI" pitchFamily="34" charset="0"/>
                  </a:rPr>
                  <a:t>Solution 1</a:t>
                </a:r>
              </a:p>
            </p:txBody>
          </p:sp>
          <p:sp>
            <p:nvSpPr>
              <p:cNvPr id="17" name="Rectangle 16"/>
              <p:cNvSpPr/>
              <p:nvPr/>
            </p:nvSpPr>
            <p:spPr bwMode="auto">
              <a:xfrm>
                <a:off x="7663567" y="3616391"/>
                <a:ext cx="942392" cy="24259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200" dirty="0" smtClean="0">
                    <a:gradFill>
                      <a:gsLst>
                        <a:gs pos="0">
                          <a:srgbClr val="FFFFFF"/>
                        </a:gs>
                        <a:gs pos="100000">
                          <a:srgbClr val="FFFFFF"/>
                        </a:gs>
                      </a:gsLst>
                      <a:lin ang="5400000" scaled="0"/>
                    </a:gradFill>
                    <a:ea typeface="Segoe UI" pitchFamily="34" charset="0"/>
                    <a:cs typeface="Segoe UI" pitchFamily="34" charset="0"/>
                  </a:rPr>
                  <a:t>Solution 1</a:t>
                </a:r>
              </a:p>
            </p:txBody>
          </p:sp>
          <p:sp>
            <p:nvSpPr>
              <p:cNvPr id="18" name="Rectangle 17"/>
              <p:cNvSpPr/>
              <p:nvPr/>
            </p:nvSpPr>
            <p:spPr bwMode="auto">
              <a:xfrm>
                <a:off x="7940042" y="4337958"/>
                <a:ext cx="942392" cy="24259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400" dirty="0" smtClean="0">
                    <a:gradFill>
                      <a:gsLst>
                        <a:gs pos="0">
                          <a:srgbClr val="FFFFFF"/>
                        </a:gs>
                        <a:gs pos="100000">
                          <a:srgbClr val="FFFFFF"/>
                        </a:gs>
                      </a:gsLst>
                      <a:lin ang="5400000" scaled="0"/>
                    </a:gradFill>
                    <a:ea typeface="Segoe UI" pitchFamily="34" charset="0"/>
                    <a:cs typeface="Segoe UI" pitchFamily="34" charset="0"/>
                  </a:rPr>
                  <a:t>Solution n</a:t>
                </a:r>
              </a:p>
            </p:txBody>
          </p:sp>
          <p:sp>
            <p:nvSpPr>
              <p:cNvPr id="19" name="Rectangle 18"/>
              <p:cNvSpPr/>
              <p:nvPr/>
            </p:nvSpPr>
            <p:spPr bwMode="auto">
              <a:xfrm>
                <a:off x="7731658" y="3898256"/>
                <a:ext cx="942392" cy="24259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200" dirty="0" smtClean="0">
                    <a:gradFill>
                      <a:gsLst>
                        <a:gs pos="0">
                          <a:srgbClr val="FFFFFF"/>
                        </a:gs>
                        <a:gs pos="100000">
                          <a:srgbClr val="FFFFFF"/>
                        </a:gs>
                      </a:gsLst>
                      <a:lin ang="5400000" scaled="0"/>
                    </a:gradFill>
                    <a:ea typeface="Segoe UI" pitchFamily="34" charset="0"/>
                    <a:cs typeface="Segoe UI" pitchFamily="34" charset="0"/>
                  </a:rPr>
                  <a:t>Solution 1</a:t>
                </a:r>
              </a:p>
            </p:txBody>
          </p:sp>
          <p:sp>
            <p:nvSpPr>
              <p:cNvPr id="20" name="TextBox 19"/>
              <p:cNvSpPr txBox="1"/>
              <p:nvPr/>
            </p:nvSpPr>
            <p:spPr>
              <a:xfrm>
                <a:off x="8201300" y="3968626"/>
                <a:ext cx="217047" cy="369332"/>
              </a:xfrm>
              <a:prstGeom prst="rect">
                <a:avLst/>
              </a:prstGeom>
              <a:noFill/>
            </p:spPr>
            <p:txBody>
              <a:bodyPr wrap="none" lIns="0" tIns="0" rIns="0" bIns="0" rtlCol="0">
                <a:spAutoFit/>
              </a:bodyPr>
              <a:lstStyle/>
              <a:p>
                <a:r>
                  <a:rPr lang="fi-FI" sz="2400" spc="-70" dirty="0" smtClean="0">
                    <a:solidFill>
                      <a:schemeClr val="bg1"/>
                    </a:solidFill>
                  </a:rPr>
                  <a:t>…</a:t>
                </a:r>
                <a:endParaRPr lang="en-US" sz="2400" spc="-70" dirty="0" smtClean="0">
                  <a:solidFill>
                    <a:schemeClr val="bg1"/>
                  </a:solidFill>
                </a:endParaRPr>
              </a:p>
            </p:txBody>
          </p:sp>
          <p:sp>
            <p:nvSpPr>
              <p:cNvPr id="21" name="Rectangle 20"/>
              <p:cNvSpPr/>
              <p:nvPr/>
            </p:nvSpPr>
            <p:spPr bwMode="auto">
              <a:xfrm>
                <a:off x="9056605" y="2946138"/>
                <a:ext cx="317575" cy="1709059"/>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vert270" wrap="square" lIns="45720" tIns="45720" rIns="45720" bIns="45720" numCol="1" spcCol="0" rtlCol="0" fromWordArt="0" anchor="t" anchorCtr="0" forceAA="0" compatLnSpc="1">
                <a:prstTxWarp prst="textNoShape">
                  <a:avLst/>
                </a:prstTxWarp>
                <a:noAutofit/>
              </a:bodyPr>
              <a:lstStyle/>
              <a:p>
                <a:pPr algn="ctr" defTabSz="914099" fontAlgn="base">
                  <a:spcBef>
                    <a:spcPct val="0"/>
                  </a:spcBef>
                  <a:spcAft>
                    <a:spcPct val="0"/>
                  </a:spcAft>
                </a:pPr>
                <a:r>
                  <a:rPr lang="en-US" sz="1600" dirty="0" smtClean="0">
                    <a:gradFill>
                      <a:gsLst>
                        <a:gs pos="0">
                          <a:srgbClr val="FFFFFF"/>
                        </a:gs>
                        <a:gs pos="100000">
                          <a:srgbClr val="FFFFFF"/>
                        </a:gs>
                      </a:gsLst>
                      <a:lin ang="5400000" scaled="0"/>
                    </a:gradFill>
                    <a:ea typeface="Segoe UI" pitchFamily="34" charset="0"/>
                    <a:cs typeface="Segoe UI" pitchFamily="34" charset="0"/>
                  </a:rPr>
                  <a:t>Batch 2</a:t>
                </a:r>
              </a:p>
            </p:txBody>
          </p:sp>
          <p:sp>
            <p:nvSpPr>
              <p:cNvPr id="22" name="Rectangle 21"/>
              <p:cNvSpPr/>
              <p:nvPr/>
            </p:nvSpPr>
            <p:spPr bwMode="auto">
              <a:xfrm>
                <a:off x="9420167" y="2946138"/>
                <a:ext cx="317575" cy="1709059"/>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vert270" wrap="square" lIns="45720" tIns="45720" rIns="45720" bIns="45720" numCol="1" spcCol="0" rtlCol="0" fromWordArt="0" anchor="t" anchorCtr="0" forceAA="0" compatLnSpc="1">
                <a:prstTxWarp prst="textNoShape">
                  <a:avLst/>
                </a:prstTxWarp>
                <a:noAutofit/>
              </a:bodyPr>
              <a:lstStyle/>
              <a:p>
                <a:pPr algn="ctr" defTabSz="914099" fontAlgn="base">
                  <a:spcBef>
                    <a:spcPct val="0"/>
                  </a:spcBef>
                  <a:spcAft>
                    <a:spcPct val="0"/>
                  </a:spcAft>
                </a:pPr>
                <a:r>
                  <a:rPr lang="en-US" sz="1600" dirty="0" smtClean="0">
                    <a:gradFill>
                      <a:gsLst>
                        <a:gs pos="0">
                          <a:srgbClr val="FFFFFF"/>
                        </a:gs>
                        <a:gs pos="100000">
                          <a:srgbClr val="FFFFFF"/>
                        </a:gs>
                      </a:gsLst>
                      <a:lin ang="5400000" scaled="0"/>
                    </a:gradFill>
                    <a:ea typeface="Segoe UI" pitchFamily="34" charset="0"/>
                    <a:cs typeface="Segoe UI" pitchFamily="34" charset="0"/>
                  </a:rPr>
                  <a:t>Batch 2</a:t>
                </a:r>
              </a:p>
            </p:txBody>
          </p:sp>
          <p:sp>
            <p:nvSpPr>
              <p:cNvPr id="23" name="Rectangle 22"/>
              <p:cNvSpPr/>
              <p:nvPr/>
            </p:nvSpPr>
            <p:spPr bwMode="auto">
              <a:xfrm>
                <a:off x="9972224" y="2946138"/>
                <a:ext cx="317575" cy="1709059"/>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vert270" wrap="square" lIns="45720" tIns="45720" rIns="45720" bIns="45720" numCol="1" spcCol="0" rtlCol="0" fromWordArt="0" anchor="t" anchorCtr="0" forceAA="0" compatLnSpc="1">
                <a:prstTxWarp prst="textNoShape">
                  <a:avLst/>
                </a:prstTxWarp>
                <a:noAutofit/>
              </a:bodyPr>
              <a:lstStyle/>
              <a:p>
                <a:pPr algn="ctr" defTabSz="914099" fontAlgn="base">
                  <a:spcBef>
                    <a:spcPct val="0"/>
                  </a:spcBef>
                  <a:spcAft>
                    <a:spcPct val="0"/>
                  </a:spcAft>
                </a:pPr>
                <a:r>
                  <a:rPr lang="en-US" sz="1600" dirty="0" smtClean="0">
                    <a:gradFill>
                      <a:gsLst>
                        <a:gs pos="0">
                          <a:srgbClr val="FFFFFF"/>
                        </a:gs>
                        <a:gs pos="100000">
                          <a:srgbClr val="FFFFFF"/>
                        </a:gs>
                      </a:gsLst>
                      <a:lin ang="5400000" scaled="0"/>
                    </a:gradFill>
                    <a:ea typeface="Segoe UI" pitchFamily="34" charset="0"/>
                    <a:cs typeface="Segoe UI" pitchFamily="34" charset="0"/>
                  </a:rPr>
                  <a:t>Batch n</a:t>
                </a:r>
              </a:p>
            </p:txBody>
          </p:sp>
        </p:grpSp>
        <p:sp>
          <p:nvSpPr>
            <p:cNvPr id="3" name="TextBox 2"/>
            <p:cNvSpPr txBox="1"/>
            <p:nvPr/>
          </p:nvSpPr>
          <p:spPr>
            <a:xfrm rot="16200000">
              <a:off x="9727663" y="3350856"/>
              <a:ext cx="217047" cy="369332"/>
            </a:xfrm>
            <a:prstGeom prst="rect">
              <a:avLst/>
            </a:prstGeom>
            <a:noFill/>
          </p:spPr>
          <p:txBody>
            <a:bodyPr wrap="none" lIns="0" tIns="0" rIns="0" bIns="0" rtlCol="0">
              <a:spAutoFit/>
            </a:bodyPr>
            <a:lstStyle/>
            <a:p>
              <a:r>
                <a:rPr lang="en-US" sz="2400" spc="-70" dirty="0" smtClean="0">
                  <a:solidFill>
                    <a:schemeClr val="bg1"/>
                  </a:solidFill>
                </a:rPr>
                <a:t>…</a:t>
              </a:r>
            </a:p>
          </p:txBody>
        </p:sp>
      </p:grpSp>
      <p:cxnSp>
        <p:nvCxnSpPr>
          <p:cNvPr id="35" name="Straight Arrow Connector 34"/>
          <p:cNvCxnSpPr/>
          <p:nvPr/>
        </p:nvCxnSpPr>
        <p:spPr>
          <a:xfrm>
            <a:off x="6397139" y="3243576"/>
            <a:ext cx="1033292" cy="5806"/>
          </a:xfrm>
          <a:prstGeom prst="straightConnector1">
            <a:avLst/>
          </a:prstGeom>
          <a:ln w="98425">
            <a:solidFill>
              <a:schemeClr val="bg1">
                <a:lumMod val="7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7969719"/>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Planning Calendar – Getting started</a:t>
            </a:r>
            <a:endParaRPr lang="en-NZ" dirty="0"/>
          </a:p>
        </p:txBody>
      </p:sp>
      <p:grpSp>
        <p:nvGrpSpPr>
          <p:cNvPr id="25" name="Group 24"/>
          <p:cNvGrpSpPr/>
          <p:nvPr/>
        </p:nvGrpSpPr>
        <p:grpSpPr>
          <a:xfrm>
            <a:off x="524798" y="2201321"/>
            <a:ext cx="10806114" cy="2061387"/>
            <a:chOff x="423861" y="1287703"/>
            <a:chExt cx="10793959" cy="2094628"/>
          </a:xfrm>
        </p:grpSpPr>
        <p:grpSp>
          <p:nvGrpSpPr>
            <p:cNvPr id="3" name="Group 3"/>
            <p:cNvGrpSpPr/>
            <p:nvPr/>
          </p:nvGrpSpPr>
          <p:grpSpPr>
            <a:xfrm>
              <a:off x="423861" y="1297615"/>
              <a:ext cx="10793959" cy="2084716"/>
              <a:chOff x="913135" y="4538220"/>
              <a:chExt cx="8876800" cy="2084716"/>
            </a:xfrm>
          </p:grpSpPr>
          <p:sp>
            <p:nvSpPr>
              <p:cNvPr id="4" name="Right Arrow 4"/>
              <p:cNvSpPr/>
              <p:nvPr/>
            </p:nvSpPr>
            <p:spPr>
              <a:xfrm>
                <a:off x="958757" y="4768767"/>
                <a:ext cx="8831178" cy="700170"/>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endParaRPr>
              </a:p>
            </p:txBody>
          </p:sp>
          <p:sp>
            <p:nvSpPr>
              <p:cNvPr id="5" name="Rectangle 5"/>
              <p:cNvSpPr/>
              <p:nvPr/>
            </p:nvSpPr>
            <p:spPr>
              <a:xfrm>
                <a:off x="1144626" y="4549474"/>
                <a:ext cx="1040641" cy="1102976"/>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Customer Preparedness Workshop 1</a:t>
                </a:r>
                <a:endParaRPr lang="en-US" sz="1300" dirty="0">
                  <a:solidFill>
                    <a:prstClr val="white"/>
                  </a:solidFill>
                  <a:latin typeface="Segoe UI Light"/>
                </a:endParaRPr>
              </a:p>
            </p:txBody>
          </p:sp>
          <p:sp>
            <p:nvSpPr>
              <p:cNvPr id="6" name="Rectangle 6"/>
              <p:cNvSpPr/>
              <p:nvPr/>
            </p:nvSpPr>
            <p:spPr>
              <a:xfrm>
                <a:off x="2321177" y="4567364"/>
                <a:ext cx="1040641" cy="1102976"/>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a:solidFill>
                      <a:prstClr val="white"/>
                    </a:solidFill>
                    <a:latin typeface="Segoe UI Light"/>
                  </a:rPr>
                  <a:t>Customer Preparedness Workshop </a:t>
                </a:r>
                <a:r>
                  <a:rPr lang="en-US" sz="1300" dirty="0" smtClean="0">
                    <a:solidFill>
                      <a:prstClr val="white"/>
                    </a:solidFill>
                    <a:latin typeface="Segoe UI Light"/>
                  </a:rPr>
                  <a:t>2</a:t>
                </a:r>
                <a:endParaRPr lang="en-US" sz="1300" dirty="0">
                  <a:solidFill>
                    <a:prstClr val="white"/>
                  </a:solidFill>
                  <a:latin typeface="Segoe UI Light"/>
                </a:endParaRPr>
              </a:p>
            </p:txBody>
          </p:sp>
          <p:sp>
            <p:nvSpPr>
              <p:cNvPr id="7" name="Rectangle 8"/>
              <p:cNvSpPr/>
              <p:nvPr/>
            </p:nvSpPr>
            <p:spPr>
              <a:xfrm>
                <a:off x="3498700" y="4559786"/>
                <a:ext cx="1040641" cy="1102976"/>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Solution </a:t>
                </a:r>
                <a:r>
                  <a:rPr lang="en-US" sz="1300" dirty="0">
                    <a:solidFill>
                      <a:prstClr val="white"/>
                    </a:solidFill>
                    <a:latin typeface="Segoe UI Light"/>
                  </a:rPr>
                  <a:t>assessment functionality demo 1</a:t>
                </a:r>
              </a:p>
            </p:txBody>
          </p:sp>
          <p:sp>
            <p:nvSpPr>
              <p:cNvPr id="8" name="Rectangle 11"/>
              <p:cNvSpPr/>
              <p:nvPr/>
            </p:nvSpPr>
            <p:spPr>
              <a:xfrm>
                <a:off x="4675252" y="4559786"/>
                <a:ext cx="1024446" cy="1102976"/>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a:solidFill>
                      <a:prstClr val="white"/>
                    </a:solidFill>
                    <a:latin typeface="Segoe UI Light"/>
                  </a:rPr>
                  <a:t>Solution assessment functionality demo </a:t>
                </a:r>
                <a:r>
                  <a:rPr lang="en-US" sz="1300" dirty="0" smtClean="0">
                    <a:solidFill>
                      <a:prstClr val="white"/>
                    </a:solidFill>
                    <a:latin typeface="Segoe UI Light"/>
                  </a:rPr>
                  <a:t>2</a:t>
                </a:r>
                <a:endParaRPr lang="en-US" sz="1300" dirty="0">
                  <a:solidFill>
                    <a:prstClr val="white"/>
                  </a:solidFill>
                  <a:latin typeface="Segoe UI Light"/>
                </a:endParaRPr>
              </a:p>
            </p:txBody>
          </p:sp>
          <p:sp>
            <p:nvSpPr>
              <p:cNvPr id="9" name="Rectangle 13"/>
              <p:cNvSpPr/>
              <p:nvPr/>
            </p:nvSpPr>
            <p:spPr>
              <a:xfrm>
                <a:off x="5835609" y="4549474"/>
                <a:ext cx="1024446" cy="1102976"/>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Solution </a:t>
                </a:r>
                <a:r>
                  <a:rPr lang="en-US" sz="1300" dirty="0">
                    <a:solidFill>
                      <a:prstClr val="white"/>
                    </a:solidFill>
                    <a:latin typeface="Segoe UI Light"/>
                  </a:rPr>
                  <a:t>assessment outcome discussion</a:t>
                </a:r>
              </a:p>
            </p:txBody>
          </p:sp>
          <p:sp>
            <p:nvSpPr>
              <p:cNvPr id="10" name="Rectangle 14"/>
              <p:cNvSpPr/>
              <p:nvPr/>
            </p:nvSpPr>
            <p:spPr>
              <a:xfrm>
                <a:off x="6995966" y="4538220"/>
                <a:ext cx="1040641" cy="1102976"/>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Solution </a:t>
                </a:r>
                <a:r>
                  <a:rPr lang="en-US" sz="1300" dirty="0">
                    <a:solidFill>
                      <a:prstClr val="white"/>
                    </a:solidFill>
                    <a:latin typeface="Segoe UI Light"/>
                  </a:rPr>
                  <a:t>report outcome discussion</a:t>
                </a:r>
              </a:p>
            </p:txBody>
          </p:sp>
          <p:sp>
            <p:nvSpPr>
              <p:cNvPr id="11" name="Left Bracket 16"/>
              <p:cNvSpPr/>
              <p:nvPr/>
            </p:nvSpPr>
            <p:spPr>
              <a:xfrm rot="16200000">
                <a:off x="1545111" y="5374016"/>
                <a:ext cx="259058" cy="1021259"/>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smtClean="0">
                    <a:solidFill>
                      <a:srgbClr val="737373"/>
                    </a:solidFill>
                    <a:latin typeface="Segoe UI Light"/>
                  </a:rPr>
                  <a:t>Focus on App Hosting</a:t>
                </a:r>
                <a:endParaRPr lang="en-US" sz="1100" dirty="0">
                  <a:solidFill>
                    <a:srgbClr val="737373"/>
                  </a:solidFill>
                  <a:latin typeface="Segoe UI Light"/>
                </a:endParaRPr>
              </a:p>
            </p:txBody>
          </p:sp>
          <p:sp>
            <p:nvSpPr>
              <p:cNvPr id="12" name="Left Bracket 18"/>
              <p:cNvSpPr/>
              <p:nvPr/>
            </p:nvSpPr>
            <p:spPr>
              <a:xfrm rot="16200000">
                <a:off x="4469670" y="4774068"/>
                <a:ext cx="259061" cy="2200999"/>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smtClean="0">
                    <a:solidFill>
                      <a:srgbClr val="737373"/>
                    </a:solidFill>
                    <a:latin typeface="Segoe UI Light"/>
                  </a:rPr>
                  <a:t>Customer demonstrates the customizations</a:t>
                </a:r>
                <a:endParaRPr lang="en-US" sz="1100" dirty="0">
                  <a:solidFill>
                    <a:srgbClr val="737373"/>
                  </a:solidFill>
                  <a:latin typeface="Segoe UI Light"/>
                </a:endParaRPr>
              </a:p>
            </p:txBody>
          </p:sp>
          <p:sp>
            <p:nvSpPr>
              <p:cNvPr id="13" name="Left Bracket 19"/>
              <p:cNvSpPr/>
              <p:nvPr/>
            </p:nvSpPr>
            <p:spPr>
              <a:xfrm rot="16200000">
                <a:off x="6223341" y="5367383"/>
                <a:ext cx="248983" cy="1024445"/>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smtClean="0">
                    <a:solidFill>
                      <a:srgbClr val="737373"/>
                    </a:solidFill>
                    <a:latin typeface="Segoe UI Light"/>
                  </a:rPr>
                  <a:t>Share Findings</a:t>
                </a:r>
                <a:endParaRPr lang="en-US" sz="1100" dirty="0">
                  <a:solidFill>
                    <a:srgbClr val="737373"/>
                  </a:solidFill>
                  <a:latin typeface="Segoe UI Light"/>
                </a:endParaRPr>
              </a:p>
            </p:txBody>
          </p:sp>
          <p:sp>
            <p:nvSpPr>
              <p:cNvPr id="15" name="Left Bracket 26"/>
              <p:cNvSpPr/>
              <p:nvPr/>
            </p:nvSpPr>
            <p:spPr>
              <a:xfrm rot="16200000">
                <a:off x="1532073" y="5866914"/>
                <a:ext cx="285130" cy="1021260"/>
              </a:xfrm>
              <a:prstGeom prst="leftBracket">
                <a:avLst>
                  <a:gd name="adj" fmla="val 85377"/>
                </a:avLst>
              </a:prstGeom>
              <a:ln>
                <a:solidFill>
                  <a:srgbClr val="00188F"/>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a:solidFill>
                      <a:srgbClr val="737373"/>
                    </a:solidFill>
                    <a:latin typeface="Segoe UI Light"/>
                  </a:rPr>
                  <a:t>IT Admin</a:t>
                </a:r>
              </a:p>
            </p:txBody>
          </p:sp>
          <p:sp>
            <p:nvSpPr>
              <p:cNvPr id="17" name="TextBox 28"/>
              <p:cNvSpPr txBox="1"/>
              <p:nvPr/>
            </p:nvSpPr>
            <p:spPr>
              <a:xfrm>
                <a:off x="913138" y="5548878"/>
                <a:ext cx="126413" cy="461313"/>
              </a:xfrm>
              <a:prstGeom prst="rect">
                <a:avLst/>
              </a:prstGeom>
              <a:noFill/>
            </p:spPr>
            <p:txBody>
              <a:bodyPr vert="vert270" wrap="square" lIns="0" tIns="0" rIns="0" bIns="0" rtlCol="0">
                <a:spAutoFit/>
              </a:bodyPr>
              <a:lstStyle/>
              <a:p>
                <a:pPr defTabSz="914126"/>
                <a:r>
                  <a:rPr lang="en-US" sz="1000" dirty="0" smtClean="0">
                    <a:solidFill>
                      <a:srgbClr val="737373"/>
                    </a:solidFill>
                  </a:rPr>
                  <a:t>Activity</a:t>
                </a:r>
                <a:endParaRPr lang="en-US" sz="1000" dirty="0">
                  <a:solidFill>
                    <a:srgbClr val="737373"/>
                  </a:solidFill>
                </a:endParaRPr>
              </a:p>
            </p:txBody>
          </p:sp>
          <p:sp>
            <p:nvSpPr>
              <p:cNvPr id="18" name="TextBox 30"/>
              <p:cNvSpPr txBox="1"/>
              <p:nvPr/>
            </p:nvSpPr>
            <p:spPr>
              <a:xfrm>
                <a:off x="913135" y="6014061"/>
                <a:ext cx="153888" cy="608875"/>
              </a:xfrm>
              <a:prstGeom prst="rect">
                <a:avLst/>
              </a:prstGeom>
              <a:noFill/>
            </p:spPr>
            <p:txBody>
              <a:bodyPr vert="vert270" wrap="square" lIns="0" tIns="0" rIns="0" bIns="0" rtlCol="0">
                <a:spAutoFit/>
              </a:bodyPr>
              <a:lstStyle/>
              <a:p>
                <a:pPr defTabSz="914126"/>
                <a:r>
                  <a:rPr lang="en-US" sz="1000" dirty="0">
                    <a:solidFill>
                      <a:srgbClr val="00188F"/>
                    </a:solidFill>
                  </a:rPr>
                  <a:t>Audience</a:t>
                </a:r>
              </a:p>
            </p:txBody>
          </p:sp>
        </p:grpSp>
        <p:sp>
          <p:nvSpPr>
            <p:cNvPr id="19" name="Rectangle 14"/>
            <p:cNvSpPr/>
            <p:nvPr/>
          </p:nvSpPr>
          <p:spPr>
            <a:xfrm>
              <a:off x="9251081" y="1287703"/>
              <a:ext cx="1265393" cy="1102976"/>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Next Steps</a:t>
              </a:r>
              <a:endParaRPr lang="en-US" sz="1300" dirty="0">
                <a:solidFill>
                  <a:prstClr val="white"/>
                </a:solidFill>
                <a:latin typeface="Segoe UI Light"/>
              </a:endParaRPr>
            </a:p>
          </p:txBody>
        </p:sp>
        <p:sp>
          <p:nvSpPr>
            <p:cNvPr id="20" name="Left Bracket 16"/>
            <p:cNvSpPr/>
            <p:nvPr/>
          </p:nvSpPr>
          <p:spPr>
            <a:xfrm rot="16200000">
              <a:off x="2650955" y="2023128"/>
              <a:ext cx="259058" cy="1241825"/>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smtClean="0">
                  <a:solidFill>
                    <a:srgbClr val="737373"/>
                  </a:solidFill>
                  <a:latin typeface="Segoe UI Light"/>
                </a:rPr>
                <a:t>Focus on App Development</a:t>
              </a:r>
              <a:endParaRPr lang="en-US" sz="1100" dirty="0">
                <a:solidFill>
                  <a:srgbClr val="737373"/>
                </a:solidFill>
                <a:latin typeface="Segoe UI Light"/>
              </a:endParaRPr>
            </a:p>
          </p:txBody>
        </p:sp>
        <p:sp>
          <p:nvSpPr>
            <p:cNvPr id="21" name="Left Bracket 19"/>
            <p:cNvSpPr/>
            <p:nvPr/>
          </p:nvSpPr>
          <p:spPr>
            <a:xfrm rot="16200000">
              <a:off x="8338478" y="2013554"/>
              <a:ext cx="248983" cy="1245699"/>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smtClean="0">
                  <a:solidFill>
                    <a:srgbClr val="737373"/>
                  </a:solidFill>
                  <a:latin typeface="Segoe UI Light"/>
                </a:rPr>
                <a:t>Propose design</a:t>
              </a:r>
              <a:endParaRPr lang="en-US" sz="1100" dirty="0">
                <a:solidFill>
                  <a:srgbClr val="737373"/>
                </a:solidFill>
                <a:latin typeface="Segoe UI Light"/>
              </a:endParaRPr>
            </a:p>
          </p:txBody>
        </p:sp>
      </p:grpSp>
      <p:sp>
        <p:nvSpPr>
          <p:cNvPr id="23" name="Left Bracket 26"/>
          <p:cNvSpPr/>
          <p:nvPr/>
        </p:nvSpPr>
        <p:spPr>
          <a:xfrm rot="16200000">
            <a:off x="7023735" y="556472"/>
            <a:ext cx="280605" cy="6929476"/>
          </a:xfrm>
          <a:prstGeom prst="leftBracket">
            <a:avLst>
              <a:gd name="adj" fmla="val 85377"/>
            </a:avLst>
          </a:prstGeom>
          <a:ln>
            <a:solidFill>
              <a:srgbClr val="00188F"/>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smtClean="0">
                <a:solidFill>
                  <a:srgbClr val="737373"/>
                </a:solidFill>
                <a:latin typeface="Segoe UI Light"/>
              </a:rPr>
              <a:t>Everybody</a:t>
            </a:r>
            <a:endParaRPr lang="en-US" sz="1100" dirty="0">
              <a:solidFill>
                <a:srgbClr val="737373"/>
              </a:solidFill>
              <a:latin typeface="Segoe UI Light"/>
            </a:endParaRPr>
          </a:p>
        </p:txBody>
      </p:sp>
      <p:sp>
        <p:nvSpPr>
          <p:cNvPr id="24" name="Left Bracket 26"/>
          <p:cNvSpPr/>
          <p:nvPr/>
        </p:nvSpPr>
        <p:spPr>
          <a:xfrm rot="16200000">
            <a:off x="2743773" y="3397199"/>
            <a:ext cx="280605" cy="1243224"/>
          </a:xfrm>
          <a:prstGeom prst="leftBracket">
            <a:avLst>
              <a:gd name="adj" fmla="val 85377"/>
            </a:avLst>
          </a:prstGeom>
          <a:ln>
            <a:solidFill>
              <a:srgbClr val="00188F"/>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smtClean="0">
                <a:solidFill>
                  <a:srgbClr val="737373"/>
                </a:solidFill>
                <a:latin typeface="Segoe UI Light"/>
              </a:rPr>
              <a:t>Developers</a:t>
            </a:r>
            <a:endParaRPr lang="en-US" sz="1100" dirty="0">
              <a:solidFill>
                <a:srgbClr val="737373"/>
              </a:solidFill>
              <a:latin typeface="Segoe UI Light"/>
            </a:endParaRPr>
          </a:p>
        </p:txBody>
      </p:sp>
    </p:spTree>
    <p:extLst>
      <p:ext uri="{BB962C8B-B14F-4D97-AF65-F5344CB8AC3E}">
        <p14:creationId xmlns:p14="http://schemas.microsoft.com/office/powerpoint/2010/main" val="94332527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 365 Dev PnP Orange.pptx" id="{08DCB891-B467-4E76-884B-54FA5738BD91}" vid="{74D77EF0-FDBC-4E11-A26A-0FDDCAC08E68}"/>
    </a:ext>
  </a:ext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365 Dev PnP Orange.pptx" id="{08DCB891-B467-4E76-884B-54FA5738BD91}" vid="{31D77945-AD2D-405B-A8E0-FABA9986BC5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709D8DA39404E429F006B3F94B6A56B" ma:contentTypeVersion="0" ma:contentTypeDescription="Create a new document." ma:contentTypeScope="" ma:versionID="63b151c6e72fe6cfcfe11e3b787e1d3d">
  <xsd:schema xmlns:xsd="http://www.w3.org/2001/XMLSchema" xmlns:xs="http://www.w3.org/2001/XMLSchema" xmlns:p="http://schemas.microsoft.com/office/2006/metadata/properties" targetNamespace="http://schemas.microsoft.com/office/2006/metadata/properties" ma:root="true" ma:fieldsID="e3f0b4ead09fc5ac33ce8381fa26e53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9E63BD4-356B-47A8-B9CB-423EDCAB02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1AEA8A7-A694-4DB0-82AB-EF48F2E9B6F9}">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B4606E04-852E-4880-8CD1-0B186F4087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365 Dev PnP Orange</Template>
  <TotalTime>0</TotalTime>
  <Words>2122</Words>
  <Application>Microsoft Office PowerPoint</Application>
  <PresentationFormat>Custom</PresentationFormat>
  <Paragraphs>243</Paragraphs>
  <Slides>14</Slides>
  <Notes>12</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14</vt:i4>
      </vt:variant>
    </vt:vector>
  </HeadingPairs>
  <TitlesOfParts>
    <vt:vector size="25" baseType="lpstr">
      <vt:lpstr>ＭＳ Ｐゴシック</vt:lpstr>
      <vt:lpstr>Arial</vt:lpstr>
      <vt:lpstr>Calibri</vt:lpstr>
      <vt:lpstr>Capitals</vt:lpstr>
      <vt:lpstr>Consolas</vt:lpstr>
      <vt:lpstr>Segoe UI</vt:lpstr>
      <vt:lpstr>Segoe UI Light</vt:lpstr>
      <vt:lpstr>Segoe UI Semibold</vt:lpstr>
      <vt:lpstr>Wingdings</vt:lpstr>
      <vt:lpstr>5-30055_Office Template 2012 - 16x9 - White Background</vt:lpstr>
      <vt:lpstr>5-30055_Office365 Template 2012 - 16x9 - Colored Accent Slides</vt:lpstr>
      <vt:lpstr>PnP Transformation Process</vt:lpstr>
      <vt:lpstr>Why transition to SharePoint App/add-in Model?</vt:lpstr>
      <vt:lpstr>Why would you take advantage of the PnP Transformation program?</vt:lpstr>
      <vt:lpstr>SharePoint Customization Recommendations</vt:lpstr>
      <vt:lpstr>What does “app model” or “add-ins” mean in our terminology?</vt:lpstr>
      <vt:lpstr>Transformation process</vt:lpstr>
      <vt:lpstr>PnP Transformation Process - Deliverables</vt:lpstr>
      <vt:lpstr>Factory based model for larger deployments</vt:lpstr>
      <vt:lpstr>Planning Calendar – Getting started</vt:lpstr>
      <vt:lpstr>PowerPoint Presentation</vt:lpstr>
      <vt:lpstr>PowerPoint Presentation</vt:lpstr>
      <vt:lpstr>PowerPoint Presentation</vt:lpstr>
      <vt:lpstr>Feedback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description>Template: Vesa Juvonen, Microsoft</dc:description>
  <cp:lastModifiedBy/>
  <cp:revision>1</cp:revision>
  <dcterms:created xsi:type="dcterms:W3CDTF">2015-03-30T00:31:55Z</dcterms:created>
  <dcterms:modified xsi:type="dcterms:W3CDTF">2015-05-19T12:22:25Z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temType">
    <vt:lpwstr/>
  </property>
</Properties>
</file>